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27"/>
  </p:notesMasterIdLst>
  <p:sldIdLst>
    <p:sldId id="334" r:id="rId2"/>
    <p:sldId id="256" r:id="rId3"/>
    <p:sldId id="290" r:id="rId4"/>
    <p:sldId id="258" r:id="rId5"/>
    <p:sldId id="259" r:id="rId6"/>
    <p:sldId id="293" r:id="rId7"/>
    <p:sldId id="294" r:id="rId8"/>
    <p:sldId id="295" r:id="rId9"/>
    <p:sldId id="312" r:id="rId10"/>
    <p:sldId id="261" r:id="rId11"/>
    <p:sldId id="296" r:id="rId12"/>
    <p:sldId id="262" r:id="rId13"/>
    <p:sldId id="327" r:id="rId14"/>
    <p:sldId id="328" r:id="rId15"/>
    <p:sldId id="329" r:id="rId16"/>
    <p:sldId id="330" r:id="rId17"/>
    <p:sldId id="264" r:id="rId18"/>
    <p:sldId id="331" r:id="rId19"/>
    <p:sldId id="265" r:id="rId20"/>
    <p:sldId id="332" r:id="rId21"/>
    <p:sldId id="267" r:id="rId22"/>
    <p:sldId id="268" r:id="rId23"/>
    <p:sldId id="333" r:id="rId24"/>
    <p:sldId id="271" r:id="rId25"/>
    <p:sldId id="272" r:id="rId2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E3637-2D90-4C1C-91DE-9ED2B7EF316E}" v="1" dt="2023-08-03T05:27:46.9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anuprakash1963363@gmail.com" userId="9245f884436d2113" providerId="LiveId" clId="{141E3637-2D90-4C1C-91DE-9ED2B7EF316E}"/>
    <pc:docChg chg="modSld">
      <pc:chgData name="bhanuprakash1963363@gmail.com" userId="9245f884436d2113" providerId="LiveId" clId="{141E3637-2D90-4C1C-91DE-9ED2B7EF316E}" dt="2023-08-03T05:28:19.256" v="7" actId="14100"/>
      <pc:docMkLst>
        <pc:docMk/>
      </pc:docMkLst>
      <pc:sldChg chg="addSp modSp mod modAnim">
        <pc:chgData name="bhanuprakash1963363@gmail.com" userId="9245f884436d2113" providerId="LiveId" clId="{141E3637-2D90-4C1C-91DE-9ED2B7EF316E}" dt="2023-08-03T05:28:19.256" v="7" actId="14100"/>
        <pc:sldMkLst>
          <pc:docMk/>
          <pc:sldMk cId="0" sldId="267"/>
        </pc:sldMkLst>
        <pc:spChg chg="mod">
          <ac:chgData name="bhanuprakash1963363@gmail.com" userId="9245f884436d2113" providerId="LiveId" clId="{141E3637-2D90-4C1C-91DE-9ED2B7EF316E}" dt="2023-08-03T05:27:30.640" v="0" actId="1076"/>
          <ac:spMkLst>
            <pc:docMk/>
            <pc:sldMk cId="0" sldId="267"/>
            <ac:spMk id="124" creationId="{00000000-0000-0000-0000-000000000000}"/>
          </ac:spMkLst>
        </pc:spChg>
        <pc:picChg chg="add mod">
          <ac:chgData name="bhanuprakash1963363@gmail.com" userId="9245f884436d2113" providerId="LiveId" clId="{141E3637-2D90-4C1C-91DE-9ED2B7EF316E}" dt="2023-08-03T05:28:19.256" v="7" actId="14100"/>
          <ac:picMkLst>
            <pc:docMk/>
            <pc:sldMk cId="0" sldId="267"/>
            <ac:picMk id="3" creationId="{9B83A40E-AF8F-7DEF-4346-8550FB3A51E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59fd6a199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59fd6a19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59fd6a1993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59fd6a199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560018442c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5600184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5600192f59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5600192f5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5600192f59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5600192f5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560018442c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560018442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5600192f59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5600192f5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560018442c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560018442c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5600192f59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5600192f59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560018442c_2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560018442c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notesSlide" Target="../notesSlides/notesSlide8.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674370" y="1069975"/>
            <a:ext cx="7733030" cy="842010"/>
          </a:xfrm>
        </p:spPr>
        <p:txBody>
          <a:bodyPr/>
          <a:lstStyle/>
          <a:p>
            <a:r>
              <a:rPr lang="en-IN" altLang="en-US" sz="3000"/>
              <a:t>Project By :-</a:t>
            </a:r>
          </a:p>
        </p:txBody>
      </p:sp>
      <p:sp>
        <p:nvSpPr>
          <p:cNvPr id="7" name="Text Box 6"/>
          <p:cNvSpPr txBox="1"/>
          <p:nvPr/>
        </p:nvSpPr>
        <p:spPr>
          <a:xfrm>
            <a:off x="285115" y="1911350"/>
            <a:ext cx="8658225" cy="3119755"/>
          </a:xfrm>
          <a:prstGeom prst="rect">
            <a:avLst/>
          </a:prstGeom>
          <a:noFill/>
        </p:spPr>
        <p:txBody>
          <a:bodyPr wrap="square" rtlCol="0">
            <a:noAutofit/>
          </a:bodyPr>
          <a:lstStyle/>
          <a:p>
            <a:endParaRPr lang="en-US"/>
          </a:p>
          <a:p>
            <a:endParaRPr lang="en-US"/>
          </a:p>
          <a:p>
            <a:endParaRPr lang="en-US"/>
          </a:p>
          <a:p>
            <a:r>
              <a:rPr lang="en-IN" altLang="en-US" sz="1800"/>
              <a:t>                                       </a:t>
            </a:r>
            <a:r>
              <a:rPr lang="en-IN" altLang="en-US" sz="1800" b="1"/>
              <a:t>Team Leader     :-   P. Nitish Kumar</a:t>
            </a:r>
          </a:p>
          <a:p>
            <a:r>
              <a:rPr lang="en-IN" altLang="en-US" sz="1800" b="1"/>
              <a:t>                                       Team Members :-   P. Tarun Kumar</a:t>
            </a:r>
          </a:p>
          <a:p>
            <a:r>
              <a:rPr lang="en-IN" altLang="en-US" sz="1800" b="1"/>
              <a:t>                                                                       P. DurgaRao</a:t>
            </a:r>
          </a:p>
          <a:p>
            <a:r>
              <a:rPr lang="en-IN" altLang="en-US" sz="1800" b="1"/>
              <a:t>                                                                       G. SaiMukesh</a:t>
            </a:r>
          </a:p>
          <a:p>
            <a:r>
              <a:rPr lang="en-IN" altLang="en-US" sz="1800" b="1"/>
              <a:t>                                                                       S. Jnanavamsi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p:nvPr/>
        </p:nvSpPr>
        <p:spPr>
          <a:xfrm>
            <a:off x="705990" y="211793"/>
            <a:ext cx="7610100" cy="813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a:solidFill>
                  <a:srgbClr val="434343"/>
                </a:solidFill>
              </a:rPr>
              <a:t>Part 1: Brand study, Competitor Analysis &amp; Buyer’s/Audience’s Persona</a:t>
            </a:r>
            <a:endParaRPr sz="1900"/>
          </a:p>
        </p:txBody>
      </p:sp>
      <p:sp>
        <p:nvSpPr>
          <p:cNvPr id="86" name="Google Shape;86;p18"/>
          <p:cNvSpPr txBox="1"/>
          <p:nvPr/>
        </p:nvSpPr>
        <p:spPr>
          <a:xfrm>
            <a:off x="110490" y="964565"/>
            <a:ext cx="8976995" cy="425259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GB" b="1">
                <a:sym typeface="+mn-ea"/>
              </a:rPr>
              <a:t>Buyer's/Audience's Persona:</a:t>
            </a:r>
            <a:r>
              <a:rPr lang="en-GB"/>
              <a:t> </a:t>
            </a:r>
          </a:p>
          <a:p>
            <a:pPr marL="139700" lvl="0" indent="0" algn="l" rtl="0">
              <a:spcBef>
                <a:spcPts val="0"/>
              </a:spcBef>
              <a:spcAft>
                <a:spcPts val="0"/>
              </a:spcAft>
              <a:buSzPts val="1400"/>
              <a:buNone/>
            </a:pPr>
            <a:endParaRPr lang="en-GB"/>
          </a:p>
          <a:p>
            <a:pPr marL="139700" lvl="0" indent="0" algn="l" rtl="0">
              <a:spcBef>
                <a:spcPts val="0"/>
              </a:spcBef>
              <a:spcAft>
                <a:spcPts val="0"/>
              </a:spcAft>
              <a:buSzPts val="1400"/>
              <a:buNone/>
            </a:pPr>
            <a:r>
              <a:rPr lang="en-US" altLang="en-GB"/>
              <a:t>             </a:t>
            </a:r>
            <a:r>
              <a:rPr lang="en-US" altLang="en-GB" b="1"/>
              <a:t>TATA MOTORS :</a:t>
            </a:r>
          </a:p>
          <a:p>
            <a:pPr marL="139700" lvl="0" indent="0" algn="l" rtl="0">
              <a:spcBef>
                <a:spcPts val="0"/>
              </a:spcBef>
              <a:spcAft>
                <a:spcPts val="0"/>
              </a:spcAft>
              <a:buSzPts val="1400"/>
              <a:buNone/>
            </a:pPr>
            <a:endParaRPr lang="en-US" altLang="en-GB" b="1"/>
          </a:p>
          <a:p>
            <a:pPr marL="139700" lvl="0" indent="0" algn="l" rtl="0">
              <a:spcBef>
                <a:spcPts val="0"/>
              </a:spcBef>
              <a:spcAft>
                <a:spcPts val="0"/>
              </a:spcAft>
              <a:buSzPts val="1400"/>
              <a:buNone/>
            </a:pPr>
            <a:r>
              <a:rPr lang="en-US" altLang="en-GB" b="1"/>
              <a:t>             </a:t>
            </a:r>
            <a:r>
              <a:rPr lang="en-US" altLang="en-GB"/>
              <a:t>Above 25 yrs</a:t>
            </a:r>
          </a:p>
          <a:p>
            <a:pPr marL="139700" lvl="0" indent="0" algn="l" rtl="0">
              <a:spcBef>
                <a:spcPts val="0"/>
              </a:spcBef>
              <a:spcAft>
                <a:spcPts val="0"/>
              </a:spcAft>
              <a:buSzPts val="1400"/>
              <a:buNone/>
            </a:pPr>
            <a:endParaRPr lang="en-US" altLang="en-GB"/>
          </a:p>
          <a:p>
            <a:pPr marL="139700" lvl="0" indent="0" algn="l" rtl="0">
              <a:spcBef>
                <a:spcPts val="0"/>
              </a:spcBef>
              <a:spcAft>
                <a:spcPts val="0"/>
              </a:spcAft>
              <a:buSzPts val="1400"/>
              <a:buNone/>
            </a:pPr>
            <a:r>
              <a:rPr lang="en-US" altLang="en-GB"/>
              <a:t>          Men and Women</a:t>
            </a:r>
          </a:p>
          <a:p>
            <a:pPr marL="139700" lvl="0" indent="0" algn="l" rtl="0">
              <a:spcBef>
                <a:spcPts val="0"/>
              </a:spcBef>
              <a:spcAft>
                <a:spcPts val="0"/>
              </a:spcAft>
              <a:buSzPts val="1400"/>
              <a:buNone/>
            </a:pPr>
            <a:endParaRPr lang="en-US" altLang="en-GB"/>
          </a:p>
          <a:p>
            <a:pPr marL="139700" lvl="0" indent="0" algn="l" rtl="0">
              <a:spcBef>
                <a:spcPts val="0"/>
              </a:spcBef>
              <a:spcAft>
                <a:spcPts val="0"/>
              </a:spcAft>
              <a:buSzPts val="1400"/>
              <a:buNone/>
            </a:pPr>
            <a:r>
              <a:rPr lang="en-US" altLang="en-GB"/>
              <a:t>Metro cities like Delhi and Hyderabad</a:t>
            </a:r>
          </a:p>
          <a:p>
            <a:pPr marL="139700" lvl="0" indent="0" algn="l" rtl="0">
              <a:spcBef>
                <a:spcPts val="0"/>
              </a:spcBef>
              <a:spcAft>
                <a:spcPts val="0"/>
              </a:spcAft>
              <a:buSzPts val="1400"/>
              <a:buNone/>
            </a:pPr>
            <a:endParaRPr lang="en-US" altLang="en-GB"/>
          </a:p>
          <a:p>
            <a:pPr marL="139700" lvl="0" indent="0" algn="l" rtl="0">
              <a:spcBef>
                <a:spcPts val="0"/>
              </a:spcBef>
              <a:spcAft>
                <a:spcPts val="0"/>
              </a:spcAft>
              <a:buSzPts val="1400"/>
              <a:buNone/>
            </a:pPr>
            <a:r>
              <a:rPr lang="en-US" altLang="en-GB"/>
              <a:t>         Not Remote Villages</a:t>
            </a:r>
          </a:p>
          <a:p>
            <a:pPr marL="139700" lvl="0" indent="0" algn="l" rtl="0">
              <a:spcBef>
                <a:spcPts val="0"/>
              </a:spcBef>
              <a:spcAft>
                <a:spcPts val="0"/>
              </a:spcAft>
              <a:buSzPts val="1400"/>
              <a:buNone/>
            </a:pPr>
            <a:endParaRPr lang="en-US" altLang="en-GB"/>
          </a:p>
          <a:p>
            <a:pPr marL="139700" lvl="0" indent="0" algn="l" rtl="0">
              <a:spcBef>
                <a:spcPts val="0"/>
              </a:spcBef>
              <a:spcAft>
                <a:spcPts val="0"/>
              </a:spcAft>
              <a:buSzPts val="1400"/>
              <a:buNone/>
            </a:pPr>
            <a:r>
              <a:rPr lang="en-US" altLang="en-GB"/>
              <a:t>     Above 4,00,000 per annum</a:t>
            </a:r>
          </a:p>
          <a:p>
            <a:pPr marL="139700" lvl="0" indent="0" algn="l" rtl="0">
              <a:spcBef>
                <a:spcPts val="0"/>
              </a:spcBef>
              <a:spcAft>
                <a:spcPts val="0"/>
              </a:spcAft>
              <a:buSzPts val="1400"/>
              <a:buNone/>
            </a:pPr>
            <a:endParaRPr lang="en-US" altLang="en-GB"/>
          </a:p>
          <a:p>
            <a:pPr marL="139700" lvl="0" indent="0" algn="l" rtl="0">
              <a:spcBef>
                <a:spcPts val="0"/>
              </a:spcBef>
              <a:spcAft>
                <a:spcPts val="0"/>
              </a:spcAft>
              <a:buSzPts val="1400"/>
              <a:buNone/>
            </a:pPr>
            <a:r>
              <a:rPr lang="en-US" altLang="en-GB"/>
              <a:t>Ads by the website like GoMechanic,</a:t>
            </a:r>
          </a:p>
          <a:p>
            <a:pPr marL="139700" lvl="0" indent="0" algn="l" rtl="0">
              <a:spcBef>
                <a:spcPts val="0"/>
              </a:spcBef>
              <a:spcAft>
                <a:spcPts val="0"/>
              </a:spcAft>
              <a:buSzPts val="1400"/>
              <a:buNone/>
            </a:pPr>
            <a:r>
              <a:rPr lang="en-US" altLang="en-GB"/>
              <a:t>Youtube, Social Media Platforms</a:t>
            </a:r>
          </a:p>
          <a:p>
            <a:pPr marL="139700" lvl="0" indent="0" algn="l" rtl="0">
              <a:spcBef>
                <a:spcPts val="0"/>
              </a:spcBef>
              <a:spcAft>
                <a:spcPts val="0"/>
              </a:spcAft>
              <a:buSzPts val="1400"/>
              <a:buNone/>
            </a:pPr>
            <a:endParaRPr lang="en-US" altLang="en-GB"/>
          </a:p>
          <a:p>
            <a:pPr marL="139700" lvl="0" indent="0" algn="l" rtl="0">
              <a:spcBef>
                <a:spcPts val="0"/>
              </a:spcBef>
              <a:spcAft>
                <a:spcPts val="0"/>
              </a:spcAft>
              <a:buSzPts val="1400"/>
              <a:buNone/>
            </a:pPr>
            <a:r>
              <a:rPr lang="en-US" altLang="en-GB"/>
              <a:t>Tata stands for Vocal for Local</a:t>
            </a:r>
          </a:p>
          <a:p>
            <a:pPr marL="139700" lvl="0" indent="0" algn="l" rtl="0">
              <a:spcBef>
                <a:spcPts val="0"/>
              </a:spcBef>
              <a:spcAft>
                <a:spcPts val="0"/>
              </a:spcAft>
              <a:buSzPts val="1400"/>
              <a:buNone/>
            </a:pPr>
            <a:endParaRPr lang="en-US" altLang="en-GB"/>
          </a:p>
          <a:p>
            <a:pPr marL="139700" lvl="0" indent="0" algn="l" rtl="0">
              <a:spcBef>
                <a:spcPts val="0"/>
              </a:spcBef>
              <a:spcAft>
                <a:spcPts val="0"/>
              </a:spcAft>
              <a:buSzPts val="1400"/>
              <a:buNone/>
            </a:pPr>
            <a:endParaRPr lang="en-US" altLang="en-GB"/>
          </a:p>
          <a:p>
            <a:pPr marL="139700" lvl="0" indent="0" algn="l" rtl="0">
              <a:spcBef>
                <a:spcPts val="0"/>
              </a:spcBef>
              <a:spcAft>
                <a:spcPts val="0"/>
              </a:spcAft>
              <a:buSzPts val="1400"/>
              <a:buNone/>
            </a:pPr>
            <a:r>
              <a:rPr lang="en-US" altLang="en-GB"/>
              <a:t>   </a:t>
            </a:r>
          </a:p>
          <a:p>
            <a:pPr marL="139700" lvl="0" indent="0" algn="l" rtl="0">
              <a:spcBef>
                <a:spcPts val="0"/>
              </a:spcBef>
              <a:spcAft>
                <a:spcPts val="0"/>
              </a:spcAft>
              <a:buSzPts val="1400"/>
              <a:buNone/>
            </a:pPr>
            <a:endParaRPr lang="en-US" altLang="en-GB"/>
          </a:p>
          <a:p>
            <a:pPr marL="139700" lvl="0" indent="0" algn="l" rtl="0">
              <a:spcBef>
                <a:spcPts val="0"/>
              </a:spcBef>
              <a:spcAft>
                <a:spcPts val="0"/>
              </a:spcAft>
              <a:buSzPts val="1400"/>
              <a:buNone/>
            </a:pPr>
            <a:r>
              <a:rPr lang="en-US" altLang="en-GB"/>
              <a:t>                       </a:t>
            </a:r>
          </a:p>
          <a:p>
            <a:pPr marL="139700" lvl="0" indent="0" algn="l" rtl="0">
              <a:spcBef>
                <a:spcPts val="0"/>
              </a:spcBef>
              <a:spcAft>
                <a:spcPts val="0"/>
              </a:spcAft>
              <a:buSzPts val="1400"/>
              <a:buNone/>
            </a:pPr>
            <a:endParaRPr lang="en-US" altLang="en-GB"/>
          </a:p>
          <a:p>
            <a:pPr marL="139700" lvl="0" indent="0" algn="l" rtl="0">
              <a:spcBef>
                <a:spcPts val="0"/>
              </a:spcBef>
              <a:spcAft>
                <a:spcPts val="0"/>
              </a:spcAft>
              <a:buSzPts val="1400"/>
              <a:buNone/>
            </a:pPr>
            <a:endParaRPr lang="en-US" altLang="en-GB"/>
          </a:p>
          <a:p>
            <a:pPr marL="139700" lvl="0" indent="0" algn="l" rtl="0">
              <a:spcBef>
                <a:spcPts val="0"/>
              </a:spcBef>
              <a:spcAft>
                <a:spcPts val="0"/>
              </a:spcAft>
              <a:buSzPts val="1400"/>
              <a:buNone/>
            </a:pPr>
            <a:endParaRPr lang="en-GB"/>
          </a:p>
          <a:p>
            <a:pPr marL="0" lvl="0" indent="0" algn="l" rtl="0">
              <a:spcBef>
                <a:spcPts val="0"/>
              </a:spcBef>
              <a:spcAft>
                <a:spcPts val="0"/>
              </a:spcAft>
              <a:buNone/>
            </a:pPr>
            <a:endParaRPr lang="en-GB"/>
          </a:p>
          <a:p>
            <a:pPr marL="0" lvl="0" indent="0" algn="l" rtl="0">
              <a:spcBef>
                <a:spcPts val="0"/>
              </a:spcBef>
              <a:spcAft>
                <a:spcPts val="0"/>
              </a:spcAft>
              <a:buNone/>
            </a:pPr>
            <a:endParaRPr lang="en-GB"/>
          </a:p>
          <a:p>
            <a:pPr marL="0" lvl="0" indent="0" algn="l" rtl="0">
              <a:spcBef>
                <a:spcPts val="0"/>
              </a:spcBef>
              <a:spcAft>
                <a:spcPts val="0"/>
              </a:spcAft>
              <a:buNone/>
            </a:pPr>
            <a:endParaRPr lang="en-GB"/>
          </a:p>
          <a:p>
            <a:pPr marL="0" lvl="0" indent="0" algn="l" rtl="0">
              <a:spcBef>
                <a:spcPts val="0"/>
              </a:spcBef>
              <a:spcAft>
                <a:spcPts val="0"/>
              </a:spcAft>
              <a:buNone/>
            </a:pPr>
            <a:endParaRPr lang="en-GB"/>
          </a:p>
          <a:p>
            <a:pPr marL="0" lvl="0" indent="0" algn="l" rtl="0">
              <a:spcBef>
                <a:spcPts val="0"/>
              </a:spcBef>
              <a:spcAft>
                <a:spcPts val="0"/>
              </a:spcAft>
              <a:buNone/>
            </a:pPr>
            <a:endParaRPr lang="en-GB"/>
          </a:p>
          <a:p>
            <a:pPr marL="0" lvl="0" indent="0" algn="l" rtl="0">
              <a:spcBef>
                <a:spcPts val="0"/>
              </a:spcBef>
              <a:spcAft>
                <a:spcPts val="0"/>
              </a:spcAft>
              <a:buNone/>
            </a:pPr>
            <a:endParaRPr lang="en-GB"/>
          </a:p>
          <a:p>
            <a:pPr marL="0" lvl="0" indent="0" algn="l" rtl="0">
              <a:spcBef>
                <a:spcPts val="0"/>
              </a:spcBef>
              <a:spcAft>
                <a:spcPts val="0"/>
              </a:spcAft>
              <a:buNone/>
            </a:pPr>
            <a:endParaRPr lang="en-GB"/>
          </a:p>
          <a:p>
            <a:pPr marL="0" lvl="0" indent="0" algn="l" rtl="0">
              <a:spcBef>
                <a:spcPts val="0"/>
              </a:spcBef>
              <a:spcAft>
                <a:spcPts val="0"/>
              </a:spcAft>
              <a:buNone/>
            </a:pPr>
            <a:endParaRPr lang="en-GB"/>
          </a:p>
          <a:p>
            <a:pPr marL="0" lvl="0" indent="0" algn="l" rtl="0">
              <a:spcBef>
                <a:spcPts val="0"/>
              </a:spcBef>
              <a:spcAft>
                <a:spcPts val="0"/>
              </a:spcAft>
              <a:buNone/>
            </a:pPr>
            <a:endParaRPr lang="en-GB"/>
          </a:p>
          <a:p>
            <a:pPr marL="457200" lvl="0" indent="0" algn="l" rtl="0">
              <a:spcBef>
                <a:spcPts val="0"/>
              </a:spcBef>
              <a:spcAft>
                <a:spcPts val="0"/>
              </a:spcAft>
              <a:buNone/>
            </a:pPr>
            <a:endParaRPr lang="en-GB"/>
          </a:p>
        </p:txBody>
      </p:sp>
      <p:pic>
        <p:nvPicPr>
          <p:cNvPr id="2" name="Picture 1"/>
          <p:cNvPicPr>
            <a:picLocks noChangeAspect="1"/>
          </p:cNvPicPr>
          <p:nvPr/>
        </p:nvPicPr>
        <p:blipFill>
          <a:blip r:embed="rId3"/>
          <a:stretch>
            <a:fillRect/>
          </a:stretch>
        </p:blipFill>
        <p:spPr>
          <a:xfrm>
            <a:off x="3768090" y="1639570"/>
            <a:ext cx="5319395" cy="301371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380" y="225425"/>
            <a:ext cx="2232025" cy="699135"/>
          </a:xfrm>
        </p:spPr>
        <p:txBody>
          <a:bodyPr/>
          <a:lstStyle/>
          <a:p>
            <a:br>
              <a:rPr lang="en-US" sz="1400"/>
            </a:br>
            <a:r>
              <a:rPr lang="en-US" sz="1400"/>
              <a:t>Tata cars are safe</a:t>
            </a:r>
          </a:p>
        </p:txBody>
      </p:sp>
      <p:sp>
        <p:nvSpPr>
          <p:cNvPr id="4" name="Text Box 3"/>
          <p:cNvSpPr txBox="1"/>
          <p:nvPr/>
        </p:nvSpPr>
        <p:spPr>
          <a:xfrm>
            <a:off x="995045" y="2755900"/>
            <a:ext cx="3048000" cy="384175"/>
          </a:xfrm>
          <a:prstGeom prst="rect">
            <a:avLst/>
          </a:prstGeom>
          <a:noFill/>
        </p:spPr>
        <p:txBody>
          <a:bodyPr wrap="square" rtlCol="0">
            <a:noAutofit/>
          </a:bodyPr>
          <a:lstStyle/>
          <a:p>
            <a:endParaRPr lang="en-US"/>
          </a:p>
        </p:txBody>
      </p:sp>
      <p:sp>
        <p:nvSpPr>
          <p:cNvPr id="6" name="Text Box 5"/>
          <p:cNvSpPr txBox="1"/>
          <p:nvPr/>
        </p:nvSpPr>
        <p:spPr>
          <a:xfrm>
            <a:off x="69850" y="842645"/>
            <a:ext cx="3048000" cy="737235"/>
          </a:xfrm>
          <a:prstGeom prst="rect">
            <a:avLst/>
          </a:prstGeom>
          <a:noFill/>
        </p:spPr>
        <p:txBody>
          <a:bodyPr wrap="square" rtlCol="0">
            <a:spAutoFit/>
          </a:bodyPr>
          <a:lstStyle/>
          <a:p>
            <a:r>
              <a:rPr lang="en-US"/>
              <a:t>    </a:t>
            </a:r>
          </a:p>
          <a:p>
            <a:r>
              <a:rPr lang="en-US"/>
              <a:t>    Tata cars are competitively</a:t>
            </a:r>
          </a:p>
          <a:p>
            <a:r>
              <a:rPr lang="en-US"/>
              <a:t>    priced</a:t>
            </a:r>
          </a:p>
        </p:txBody>
      </p:sp>
      <p:sp>
        <p:nvSpPr>
          <p:cNvPr id="7" name="Text Box 6"/>
          <p:cNvSpPr txBox="1"/>
          <p:nvPr/>
        </p:nvSpPr>
        <p:spPr>
          <a:xfrm>
            <a:off x="377825" y="1498600"/>
            <a:ext cx="3048000" cy="521970"/>
          </a:xfrm>
          <a:prstGeom prst="rect">
            <a:avLst/>
          </a:prstGeom>
          <a:noFill/>
        </p:spPr>
        <p:txBody>
          <a:bodyPr wrap="square" rtlCol="0">
            <a:spAutoFit/>
          </a:bodyPr>
          <a:lstStyle/>
          <a:p>
            <a:endParaRPr lang="en-US"/>
          </a:p>
          <a:p>
            <a:r>
              <a:rPr lang="en-US"/>
              <a:t>Tata Cars are Muscular</a:t>
            </a:r>
          </a:p>
        </p:txBody>
      </p:sp>
      <p:sp>
        <p:nvSpPr>
          <p:cNvPr id="8" name="Text Box 7"/>
          <p:cNvSpPr txBox="1"/>
          <p:nvPr/>
        </p:nvSpPr>
        <p:spPr>
          <a:xfrm>
            <a:off x="139065" y="1939290"/>
            <a:ext cx="2716530" cy="521970"/>
          </a:xfrm>
          <a:prstGeom prst="rect">
            <a:avLst/>
          </a:prstGeom>
          <a:noFill/>
        </p:spPr>
        <p:txBody>
          <a:bodyPr wrap="square" rtlCol="0">
            <a:spAutoFit/>
          </a:bodyPr>
          <a:lstStyle/>
          <a:p>
            <a:endParaRPr lang="en-US"/>
          </a:p>
          <a:p>
            <a:r>
              <a:rPr lang="en-US"/>
              <a:t>Tata is a build upon a legacy</a:t>
            </a:r>
          </a:p>
        </p:txBody>
      </p:sp>
      <p:sp>
        <p:nvSpPr>
          <p:cNvPr id="9" name="Text Box 8"/>
          <p:cNvSpPr txBox="1"/>
          <p:nvPr/>
        </p:nvSpPr>
        <p:spPr>
          <a:xfrm>
            <a:off x="188595" y="2379980"/>
            <a:ext cx="3164205" cy="521970"/>
          </a:xfrm>
          <a:prstGeom prst="rect">
            <a:avLst/>
          </a:prstGeom>
          <a:noFill/>
        </p:spPr>
        <p:txBody>
          <a:bodyPr wrap="square" rtlCol="0">
            <a:spAutoFit/>
          </a:bodyPr>
          <a:lstStyle/>
          <a:p>
            <a:endParaRPr lang="en-US"/>
          </a:p>
          <a:p>
            <a:r>
              <a:rPr lang="en-US"/>
              <a:t>Safety is first priority of Tata</a:t>
            </a:r>
          </a:p>
        </p:txBody>
      </p:sp>
      <p:pic>
        <p:nvPicPr>
          <p:cNvPr id="10" name="Picture 9" descr="Screenshot 2023-07-24 200102"/>
          <p:cNvPicPr>
            <a:picLocks noChangeAspect="1"/>
          </p:cNvPicPr>
          <p:nvPr/>
        </p:nvPicPr>
        <p:blipFill>
          <a:blip r:embed="rId2"/>
          <a:stretch>
            <a:fillRect/>
          </a:stretch>
        </p:blipFill>
        <p:spPr>
          <a:xfrm>
            <a:off x="3006090" y="273685"/>
            <a:ext cx="6065520" cy="397891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p:nvPr/>
        </p:nvSpPr>
        <p:spPr>
          <a:xfrm>
            <a:off x="720595" y="148133"/>
            <a:ext cx="7610100" cy="477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a:solidFill>
                  <a:srgbClr val="434343"/>
                </a:solidFill>
              </a:rPr>
              <a:t>Part 2: SEO &amp; Keyword Research</a:t>
            </a:r>
            <a:endParaRPr sz="1900"/>
          </a:p>
        </p:txBody>
      </p:sp>
      <p:sp>
        <p:nvSpPr>
          <p:cNvPr id="92" name="Google Shape;92;p19"/>
          <p:cNvSpPr txBox="1"/>
          <p:nvPr/>
        </p:nvSpPr>
        <p:spPr>
          <a:xfrm>
            <a:off x="312535" y="832138"/>
            <a:ext cx="7313700" cy="396875"/>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GB" b="1"/>
              <a:t>SEO Audit:</a:t>
            </a:r>
            <a:r>
              <a:rPr lang="en-GB"/>
              <a:t> </a:t>
            </a:r>
            <a:r>
              <a:rPr lang="en-US" altLang="en-GB"/>
              <a:t>Audit result for www.tatamotors.com</a:t>
            </a:r>
          </a:p>
        </p:txBody>
      </p:sp>
      <p:pic>
        <p:nvPicPr>
          <p:cNvPr id="3" name="Picture 2"/>
          <p:cNvPicPr>
            <a:picLocks noChangeAspect="1"/>
          </p:cNvPicPr>
          <p:nvPr/>
        </p:nvPicPr>
        <p:blipFill>
          <a:blip r:embed="rId3"/>
          <a:stretch>
            <a:fillRect/>
          </a:stretch>
        </p:blipFill>
        <p:spPr>
          <a:xfrm>
            <a:off x="2207895" y="1228725"/>
            <a:ext cx="6639560" cy="3863975"/>
          </a:xfrm>
          <a:prstGeom prst="rect">
            <a:avLst/>
          </a:prstGeom>
        </p:spPr>
      </p:pic>
      <p:pic>
        <p:nvPicPr>
          <p:cNvPr id="5" name="Picture 4"/>
          <p:cNvPicPr>
            <a:picLocks noChangeAspect="1"/>
          </p:cNvPicPr>
          <p:nvPr/>
        </p:nvPicPr>
        <p:blipFill>
          <a:blip r:embed="rId4"/>
          <a:stretch>
            <a:fillRect/>
          </a:stretch>
        </p:blipFill>
        <p:spPr>
          <a:xfrm>
            <a:off x="180975" y="1824990"/>
            <a:ext cx="1922145" cy="184912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Screenshot 2023-07-24 202151"/>
          <p:cNvPicPr>
            <a:picLocks noChangeAspect="1"/>
          </p:cNvPicPr>
          <p:nvPr/>
        </p:nvPicPr>
        <p:blipFill>
          <a:blip r:embed="rId2"/>
          <a:stretch>
            <a:fillRect/>
          </a:stretch>
        </p:blipFill>
        <p:spPr>
          <a:xfrm>
            <a:off x="0" y="0"/>
            <a:ext cx="9144635" cy="51435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Screenshot 2023-07-24 202225"/>
          <p:cNvPicPr>
            <a:picLocks noChangeAspect="1"/>
          </p:cNvPicPr>
          <p:nvPr/>
        </p:nvPicPr>
        <p:blipFill>
          <a:blip r:embed="rId2"/>
          <a:stretch>
            <a:fillRect/>
          </a:stretch>
        </p:blipFill>
        <p:spPr>
          <a:xfrm>
            <a:off x="0" y="0"/>
            <a:ext cx="4930140" cy="5143500"/>
          </a:xfrm>
          <a:prstGeom prst="rect">
            <a:avLst/>
          </a:prstGeom>
        </p:spPr>
      </p:pic>
      <p:pic>
        <p:nvPicPr>
          <p:cNvPr id="4" name="Picture 3" descr="Screenshot 2023-07-24 202248"/>
          <p:cNvPicPr>
            <a:picLocks noChangeAspect="1"/>
          </p:cNvPicPr>
          <p:nvPr/>
        </p:nvPicPr>
        <p:blipFill>
          <a:blip r:embed="rId3"/>
          <a:stretch>
            <a:fillRect/>
          </a:stretch>
        </p:blipFill>
        <p:spPr>
          <a:xfrm>
            <a:off x="4930140" y="0"/>
            <a:ext cx="4213860" cy="514413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Screenshot 2023-07-24 204143"/>
          <p:cNvPicPr>
            <a:picLocks noChangeAspect="1"/>
          </p:cNvPicPr>
          <p:nvPr/>
        </p:nvPicPr>
        <p:blipFill>
          <a:blip r:embed="rId2"/>
          <a:stretch>
            <a:fillRect/>
          </a:stretch>
        </p:blipFill>
        <p:spPr>
          <a:xfrm>
            <a:off x="0" y="-635"/>
            <a:ext cx="9144635" cy="51435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635" y="0"/>
            <a:ext cx="9144000" cy="5142865"/>
          </a:xfrm>
          <a:prstGeom prst="rect">
            <a:avLst/>
          </a:prstGeom>
        </p:spPr>
      </p:pic>
      <p:sp>
        <p:nvSpPr>
          <p:cNvPr id="2" name="Title 1"/>
          <p:cNvSpPr>
            <a:spLocks noGrp="1"/>
          </p:cNvSpPr>
          <p:nvPr>
            <p:ph type="title"/>
          </p:nvPr>
        </p:nvSpPr>
        <p:spPr>
          <a:xfrm>
            <a:off x="185420" y="106045"/>
            <a:ext cx="4755515" cy="842010"/>
          </a:xfrm>
        </p:spPr>
        <p:txBody>
          <a:bodyPr/>
          <a:lstStyle/>
          <a:p>
            <a:r>
              <a:rPr lang="en-US" sz="2500" b="1"/>
              <a:t> KEYWORDS RESEARCH</a:t>
            </a:r>
          </a:p>
        </p:txBody>
      </p:sp>
      <p:sp>
        <p:nvSpPr>
          <p:cNvPr id="3" name="Text Box 2"/>
          <p:cNvSpPr txBox="1"/>
          <p:nvPr/>
        </p:nvSpPr>
        <p:spPr>
          <a:xfrm>
            <a:off x="473710" y="374015"/>
            <a:ext cx="339725" cy="306705"/>
          </a:xfrm>
          <a:prstGeom prst="rect">
            <a:avLst/>
          </a:prstGeom>
          <a:noFill/>
        </p:spPr>
        <p:txBody>
          <a:bodyPr wrap="none" rtlCol="0" anchor="t">
            <a:spAutoFit/>
          </a:bodyPr>
          <a:lstStyle/>
          <a:p>
            <a:r>
              <a:rPr lang="en-US">
                <a:latin typeface="Arial" panose="020B0604020202020204" pitchFamily="34" charset="0"/>
              </a:rPr>
              <a:t>● </a:t>
            </a:r>
          </a:p>
        </p:txBody>
      </p:sp>
      <p:sp>
        <p:nvSpPr>
          <p:cNvPr id="4" name="Text Box 3"/>
          <p:cNvSpPr txBox="1"/>
          <p:nvPr/>
        </p:nvSpPr>
        <p:spPr>
          <a:xfrm>
            <a:off x="601980" y="732155"/>
            <a:ext cx="7406640" cy="4411980"/>
          </a:xfrm>
          <a:prstGeom prst="rect">
            <a:avLst/>
          </a:prstGeom>
          <a:noFill/>
        </p:spPr>
        <p:txBody>
          <a:bodyPr wrap="square" rtlCol="0">
            <a:noAutofit/>
          </a:bodyPr>
          <a:lstStyle/>
          <a:p>
            <a:pPr marL="0" indent="0">
              <a:buSzPct val="80000"/>
              <a:buFont typeface="Arial" panose="020B0604020202020204" pitchFamily="34" charset="0"/>
              <a:buChar char="•"/>
            </a:pPr>
            <a:r>
              <a:rPr lang="en-US" sz="1600" b="1"/>
              <a:t> TATA CARS PRICE LIST</a:t>
            </a:r>
          </a:p>
          <a:p>
            <a:pPr marL="0" indent="0">
              <a:buSzPct val="80000"/>
              <a:buFont typeface="Arial" panose="020B0604020202020204" pitchFamily="34" charset="0"/>
              <a:buChar char="•"/>
            </a:pPr>
            <a:endParaRPr lang="en-US" sz="1600" b="1"/>
          </a:p>
          <a:p>
            <a:pPr marL="0" indent="0">
              <a:buSzPct val="80000"/>
              <a:buFont typeface="Arial" panose="020B0604020202020204" pitchFamily="34" charset="0"/>
              <a:buChar char="•"/>
            </a:pPr>
            <a:r>
              <a:rPr lang="en-US" sz="1600" b="1"/>
              <a:t> SHARE PRICE OF TATA MOTORS</a:t>
            </a:r>
          </a:p>
          <a:p>
            <a:pPr marL="0" indent="0">
              <a:buSzPct val="80000"/>
              <a:buFont typeface="Arial" panose="020B0604020202020204" pitchFamily="34" charset="0"/>
              <a:buChar char="•"/>
            </a:pPr>
            <a:endParaRPr lang="en-US" sz="1600" b="1"/>
          </a:p>
          <a:p>
            <a:pPr marL="0" indent="0">
              <a:buSzPct val="80000"/>
              <a:buFont typeface="Arial" panose="020B0604020202020204" pitchFamily="34" charset="0"/>
              <a:buChar char="•"/>
            </a:pPr>
            <a:r>
              <a:rPr lang="en-US" sz="1600" b="1"/>
              <a:t> TATA NEW CARS</a:t>
            </a:r>
          </a:p>
          <a:p>
            <a:pPr marL="0" indent="0">
              <a:buSzPct val="80000"/>
              <a:buFont typeface="Arial" panose="020B0604020202020204" pitchFamily="34" charset="0"/>
              <a:buNone/>
            </a:pPr>
            <a:endParaRPr lang="en-US" sz="1600" b="1"/>
          </a:p>
          <a:p>
            <a:pPr marL="0" indent="0">
              <a:buSzPct val="80000"/>
              <a:buFont typeface="Arial" panose="020B0604020202020204" pitchFamily="34" charset="0"/>
              <a:buChar char="•"/>
            </a:pPr>
            <a:r>
              <a:rPr lang="en-US" sz="1600" b="1"/>
              <a:t> TATA ALL MODEL CARS</a:t>
            </a:r>
          </a:p>
          <a:p>
            <a:pPr marL="0" indent="0">
              <a:buSzPct val="80000"/>
              <a:buFont typeface="Arial" panose="020B0604020202020204" pitchFamily="34" charset="0"/>
              <a:buChar char="•"/>
            </a:pPr>
            <a:endParaRPr lang="en-US" sz="1600" b="1"/>
          </a:p>
          <a:p>
            <a:pPr marL="0" indent="0">
              <a:buSzPct val="80000"/>
              <a:buFont typeface="Arial" panose="020B0604020202020204" pitchFamily="34" charset="0"/>
              <a:buChar char="•"/>
            </a:pPr>
            <a:r>
              <a:rPr lang="en-US" sz="1600" b="1"/>
              <a:t> SHARE VALUE OF TATA MOTORS</a:t>
            </a:r>
          </a:p>
          <a:p>
            <a:pPr marL="0" indent="0">
              <a:buSzPct val="80000"/>
              <a:buFont typeface="Arial" panose="020B0604020202020204" pitchFamily="34" charset="0"/>
              <a:buChar char="•"/>
            </a:pPr>
            <a:endParaRPr lang="en-US" sz="1600" b="1"/>
          </a:p>
          <a:p>
            <a:pPr marL="0" indent="0">
              <a:buSzPct val="80000"/>
              <a:buFont typeface="Arial" panose="020B0604020202020204" pitchFamily="34" charset="0"/>
              <a:buChar char="•"/>
            </a:pPr>
            <a:r>
              <a:rPr lang="en-US" sz="1600" b="1"/>
              <a:t> TATA EV CARS</a:t>
            </a:r>
          </a:p>
          <a:p>
            <a:pPr marL="0" indent="0">
              <a:buSzPct val="80000"/>
              <a:buFont typeface="Arial" panose="020B0604020202020204" pitchFamily="34" charset="0"/>
              <a:buChar char="•"/>
            </a:pPr>
            <a:endParaRPr lang="en-US" sz="1600" b="1"/>
          </a:p>
          <a:p>
            <a:pPr marL="0" indent="0">
              <a:buSzPct val="80000"/>
              <a:buFont typeface="Arial" panose="020B0604020202020204" pitchFamily="34" charset="0"/>
              <a:buChar char="•"/>
            </a:pPr>
            <a:r>
              <a:rPr lang="en-US" sz="1600" b="1"/>
              <a:t> TATA UPCOMING CARS</a:t>
            </a:r>
          </a:p>
          <a:p>
            <a:pPr marL="0" indent="0">
              <a:buSzPct val="80000"/>
              <a:buFont typeface="Arial" panose="020B0604020202020204" pitchFamily="34" charset="0"/>
              <a:buChar char="•"/>
            </a:pPr>
            <a:endParaRPr lang="en-US" sz="1600" b="1"/>
          </a:p>
          <a:p>
            <a:pPr marL="0" indent="0">
              <a:buSzPct val="80000"/>
              <a:buFont typeface="Arial" panose="020B0604020202020204" pitchFamily="34" charset="0"/>
              <a:buChar char="•"/>
            </a:pPr>
            <a:r>
              <a:rPr lang="en-US" sz="1600" b="1"/>
              <a:t> TATA PRIVATE LIMITED</a:t>
            </a:r>
          </a:p>
          <a:p>
            <a:pPr marL="0" indent="0">
              <a:buSzPct val="80000"/>
              <a:buFont typeface="Arial" panose="020B0604020202020204" pitchFamily="34" charset="0"/>
              <a:buChar char="•"/>
            </a:pPr>
            <a:endParaRPr lang="en-US" sz="1600" b="1"/>
          </a:p>
          <a:p>
            <a:pPr marL="0" indent="0">
              <a:buSzPct val="80000"/>
              <a:buFont typeface="Arial" panose="020B0604020202020204" pitchFamily="34" charset="0"/>
              <a:buChar char="•"/>
            </a:pPr>
            <a:r>
              <a:rPr lang="en-US" sz="1600" b="1"/>
              <a:t>FOUNDER OF TATA MOTORS</a:t>
            </a:r>
          </a:p>
          <a:p>
            <a:pPr marL="0" indent="0">
              <a:buSzPct val="80000"/>
              <a:buFont typeface="Arial" panose="020B0604020202020204" pitchFamily="34" charset="0"/>
              <a:buChar char="•"/>
            </a:pPr>
            <a:endParaRPr lang="en-US" sz="1600" b="1"/>
          </a:p>
          <a:p>
            <a:pPr marL="0" indent="0">
              <a:buSzPct val="80000"/>
              <a:buFont typeface="Arial" panose="020B0604020202020204" pitchFamily="34" charset="0"/>
              <a:buChar char="•"/>
            </a:pPr>
            <a:endParaRPr lang="en-US" sz="1600" b="1"/>
          </a:p>
          <a:p>
            <a:pPr marL="285750" indent="-285750">
              <a:buFont typeface="Arial" panose="020B0604020202020204" pitchFamily="34" charset="0"/>
              <a:buChar char="•"/>
            </a:pPr>
            <a:endParaRPr lang="en-US" sz="1600" b="1"/>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9144635" cy="5141595"/>
          </a:xfrm>
          <a:prstGeom prst="rect">
            <a:avLst/>
          </a:prstGeom>
        </p:spPr>
      </p:pic>
      <p:sp>
        <p:nvSpPr>
          <p:cNvPr id="103" name="Google Shape;103;p21"/>
          <p:cNvSpPr txBox="1"/>
          <p:nvPr/>
        </p:nvSpPr>
        <p:spPr>
          <a:xfrm>
            <a:off x="659000" y="126630"/>
            <a:ext cx="7610100" cy="49911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800" b="1">
                <a:solidFill>
                  <a:schemeClr val="bg1"/>
                </a:solidFill>
              </a:rPr>
              <a:t>Marketing Strategies</a:t>
            </a:r>
          </a:p>
        </p:txBody>
      </p:sp>
      <p:sp>
        <p:nvSpPr>
          <p:cNvPr id="104" name="Google Shape;104;p21"/>
          <p:cNvSpPr txBox="1"/>
          <p:nvPr/>
        </p:nvSpPr>
        <p:spPr>
          <a:xfrm>
            <a:off x="383400" y="1486175"/>
            <a:ext cx="8377200" cy="6121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a:p>
            <a:pPr marL="139700" lvl="0" indent="0" algn="l" rtl="0">
              <a:spcBef>
                <a:spcPts val="0"/>
              </a:spcBef>
              <a:spcAft>
                <a:spcPts val="0"/>
              </a:spcAft>
              <a:buSzPts val="1400"/>
              <a:buNone/>
            </a:pPr>
            <a:endParaRPr lang="en-GB"/>
          </a:p>
        </p:txBody>
      </p:sp>
      <p:sp>
        <p:nvSpPr>
          <p:cNvPr id="2" name="Text Box 1"/>
          <p:cNvSpPr txBox="1"/>
          <p:nvPr/>
        </p:nvSpPr>
        <p:spPr>
          <a:xfrm>
            <a:off x="84455" y="711835"/>
            <a:ext cx="9060180" cy="4431665"/>
          </a:xfrm>
          <a:prstGeom prst="rect">
            <a:avLst/>
          </a:prstGeom>
          <a:noFill/>
        </p:spPr>
        <p:txBody>
          <a:bodyPr wrap="square" rtlCol="0">
            <a:noAutofit/>
          </a:bodyPr>
          <a:lstStyle/>
          <a:p>
            <a:r>
              <a:rPr lang="en-US"/>
              <a:t>  </a:t>
            </a:r>
            <a:r>
              <a:rPr lang="en-US" b="1" i="1">
                <a:solidFill>
                  <a:schemeClr val="bg1"/>
                </a:solidFill>
                <a:sym typeface="+mn-ea"/>
              </a:rPr>
              <a:t>Segmentation, targeting, and positioning</a:t>
            </a:r>
            <a:r>
              <a:rPr lang="en-US" i="1">
                <a:solidFill>
                  <a:schemeClr val="bg1"/>
                </a:solidFill>
                <a:sym typeface="+mn-ea"/>
              </a:rPr>
              <a:t>:</a:t>
            </a:r>
            <a:r>
              <a:rPr lang="en-IN" altLang="en-US" i="1">
                <a:solidFill>
                  <a:schemeClr val="bg1"/>
                </a:solidFill>
                <a:sym typeface="+mn-ea"/>
              </a:rPr>
              <a:t>  </a:t>
            </a:r>
            <a:r>
              <a:rPr lang="en-US" i="1">
                <a:solidFill>
                  <a:schemeClr val="bg1"/>
                </a:solidFill>
                <a:sym typeface="+mn-ea"/>
              </a:rPr>
              <a:t> Tata Motors segments the market based on factors such as income, lifestyle, and needs. The company then targets specific segments with its products and marketing campaigns. For example, the Nano is targeted at low-income consumers, while the Jaguar Land Rover brands are targeted at high-income consumers.</a:t>
            </a:r>
          </a:p>
          <a:p>
            <a:endParaRPr lang="en-US" i="1">
              <a:solidFill>
                <a:schemeClr val="bg1"/>
              </a:solidFill>
              <a:sym typeface="+mn-ea"/>
            </a:endParaRPr>
          </a:p>
          <a:p>
            <a:r>
              <a:rPr lang="en-US" b="1" i="1">
                <a:solidFill>
                  <a:schemeClr val="bg1"/>
                </a:solidFill>
                <a:sym typeface="+mn-ea"/>
              </a:rPr>
              <a:t>Product differentiation: </a:t>
            </a:r>
            <a:r>
              <a:rPr lang="en-IN" altLang="en-US" b="1" i="1">
                <a:solidFill>
                  <a:schemeClr val="bg1"/>
                </a:solidFill>
                <a:sym typeface="+mn-ea"/>
              </a:rPr>
              <a:t> </a:t>
            </a:r>
            <a:r>
              <a:rPr lang="en-IN" altLang="en-US" i="1">
                <a:solidFill>
                  <a:schemeClr val="bg1"/>
                </a:solidFill>
                <a:sym typeface="+mn-ea"/>
              </a:rPr>
              <a:t> </a:t>
            </a:r>
            <a:r>
              <a:rPr lang="en-US" i="1">
                <a:solidFill>
                  <a:schemeClr val="bg1"/>
                </a:solidFill>
                <a:sym typeface="+mn-ea"/>
              </a:rPr>
              <a:t>Tata Motors differentiates its products from those of its competitors by offering a variety of features and benefits. For example, the company's electric vehicles offer a range of features that are not available on other electric vehicles, such as a long driving range and a fast charging time.</a:t>
            </a:r>
            <a:endParaRPr lang="en-US" i="1">
              <a:solidFill>
                <a:schemeClr val="bg1"/>
              </a:solidFill>
            </a:endParaRPr>
          </a:p>
          <a:p>
            <a:endParaRPr lang="en-US" i="1">
              <a:solidFill>
                <a:schemeClr val="bg1"/>
              </a:solidFill>
            </a:endParaRPr>
          </a:p>
          <a:p>
            <a:r>
              <a:rPr lang="en-US" b="1" i="1">
                <a:solidFill>
                  <a:schemeClr val="bg1"/>
                </a:solidFill>
                <a:sym typeface="+mn-ea"/>
              </a:rPr>
              <a:t>Branding:</a:t>
            </a:r>
            <a:r>
              <a:rPr lang="en-IN" altLang="en-US" b="1" i="1">
                <a:solidFill>
                  <a:schemeClr val="bg1"/>
                </a:solidFill>
                <a:sym typeface="+mn-ea"/>
              </a:rPr>
              <a:t> </a:t>
            </a:r>
            <a:r>
              <a:rPr lang="en-IN" altLang="en-US" i="1">
                <a:solidFill>
                  <a:schemeClr val="bg1"/>
                </a:solidFill>
                <a:sym typeface="+mn-ea"/>
              </a:rPr>
              <a:t> </a:t>
            </a:r>
            <a:r>
              <a:rPr lang="en-US" i="1">
                <a:solidFill>
                  <a:schemeClr val="bg1"/>
                </a:solidFill>
                <a:sym typeface="+mn-ea"/>
              </a:rPr>
              <a:t> Tata Motors has a strong brand image that is based on values such as trust, reliability, and innovation. The company uses its brand image to attract customers and build loyalty.</a:t>
            </a:r>
            <a:endParaRPr lang="en-US" i="1">
              <a:solidFill>
                <a:schemeClr val="bg1"/>
              </a:solidFill>
            </a:endParaRPr>
          </a:p>
          <a:p>
            <a:endParaRPr lang="en-US" i="1">
              <a:solidFill>
                <a:schemeClr val="bg1"/>
              </a:solidFill>
            </a:endParaRPr>
          </a:p>
          <a:p>
            <a:r>
              <a:rPr lang="en-US" b="1" i="1">
                <a:solidFill>
                  <a:schemeClr val="bg1"/>
                </a:solidFill>
                <a:sym typeface="+mn-ea"/>
              </a:rPr>
              <a:t>Digital marketing:</a:t>
            </a:r>
            <a:r>
              <a:rPr lang="en-US" i="1">
                <a:solidFill>
                  <a:schemeClr val="bg1"/>
                </a:solidFill>
                <a:sym typeface="+mn-ea"/>
              </a:rPr>
              <a:t> </a:t>
            </a:r>
            <a:r>
              <a:rPr lang="en-IN" altLang="en-US" i="1">
                <a:solidFill>
                  <a:schemeClr val="bg1"/>
                </a:solidFill>
                <a:sym typeface="+mn-ea"/>
              </a:rPr>
              <a:t>  </a:t>
            </a:r>
            <a:r>
              <a:rPr lang="en-US" i="1">
                <a:solidFill>
                  <a:schemeClr val="bg1"/>
                </a:solidFill>
                <a:sym typeface="+mn-ea"/>
              </a:rPr>
              <a:t>Tata Motors uses digital marketing channels to reach its target audience. The company uses social media, search engine marketing, and email marketing to promote its products and services.</a:t>
            </a:r>
            <a:endParaRPr lang="en-US" i="1">
              <a:solidFill>
                <a:schemeClr val="bg1"/>
              </a:solidFill>
            </a:endParaRPr>
          </a:p>
          <a:p>
            <a:endParaRPr lang="en-US" i="1">
              <a:solidFill>
                <a:schemeClr val="bg1"/>
              </a:solidFill>
            </a:endParaRPr>
          </a:p>
          <a:p>
            <a:r>
              <a:rPr lang="en-US" i="1">
                <a:solidFill>
                  <a:schemeClr val="bg1"/>
                </a:solidFill>
                <a:sym typeface="+mn-ea"/>
              </a:rPr>
              <a:t>Tata Motors' marketing strategy is constantly evolving to meet the changing needs of its customers. The company is committed to providing innovative products and services that meet the needs of its customers and help it to achieve its business goals.</a:t>
            </a:r>
            <a:endParaRPr lang="en-US" i="1">
              <a:solidFill>
                <a:schemeClr val="bg1"/>
              </a:solidFill>
            </a:endParaRPr>
          </a:p>
          <a:p>
            <a:endParaRPr lang="en-US" i="1">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04800" y="-171450"/>
            <a:ext cx="9753600" cy="5486400"/>
          </a:xfrm>
          <a:prstGeom prst="rect">
            <a:avLst/>
          </a:prstGeom>
        </p:spPr>
      </p:pic>
      <p:sp>
        <p:nvSpPr>
          <p:cNvPr id="2" name="Title 1"/>
          <p:cNvSpPr>
            <a:spLocks noGrp="1"/>
          </p:cNvSpPr>
          <p:nvPr>
            <p:ph type="title"/>
          </p:nvPr>
        </p:nvSpPr>
        <p:spPr>
          <a:xfrm>
            <a:off x="211370" y="59795"/>
            <a:ext cx="8520600" cy="841800"/>
          </a:xfrm>
        </p:spPr>
        <p:txBody>
          <a:bodyPr/>
          <a:lstStyle/>
          <a:p>
            <a:r>
              <a:rPr lang="en-GB" sz="1800" b="1" i="1">
                <a:solidFill>
                  <a:schemeClr val="bg1"/>
                </a:solidFill>
                <a:sym typeface="+mn-ea"/>
              </a:rPr>
              <a:t>Content Ideas </a:t>
            </a:r>
            <a:endParaRPr lang="en-GB" altLang="en-US" sz="1800" b="1" i="1">
              <a:solidFill>
                <a:schemeClr val="bg1"/>
              </a:solidFill>
              <a:sym typeface="+mn-ea"/>
            </a:endParaRPr>
          </a:p>
        </p:txBody>
      </p:sp>
      <p:sp>
        <p:nvSpPr>
          <p:cNvPr id="4" name="Text Box 3"/>
          <p:cNvSpPr txBox="1"/>
          <p:nvPr/>
        </p:nvSpPr>
        <p:spPr>
          <a:xfrm>
            <a:off x="269875" y="665480"/>
            <a:ext cx="8789035" cy="4427220"/>
          </a:xfrm>
          <a:prstGeom prst="rect">
            <a:avLst/>
          </a:prstGeom>
          <a:noFill/>
        </p:spPr>
        <p:txBody>
          <a:bodyPr wrap="square" rtlCol="0">
            <a:noAutofit/>
          </a:bodyPr>
          <a:lstStyle/>
          <a:p>
            <a:endParaRPr lang="en-IN" altLang="en-US"/>
          </a:p>
          <a:p>
            <a:r>
              <a:rPr lang="en-IN" altLang="en-US"/>
              <a:t> </a:t>
            </a:r>
            <a:r>
              <a:rPr lang="en-US" b="1" i="1">
                <a:solidFill>
                  <a:schemeClr val="bg1"/>
                </a:solidFill>
                <a:sym typeface="+mn-ea"/>
              </a:rPr>
              <a:t>History and overview of Tata Motors</a:t>
            </a:r>
            <a:r>
              <a:rPr lang="en-IN" altLang="en-US" b="1" i="1">
                <a:solidFill>
                  <a:schemeClr val="bg1"/>
                </a:solidFill>
                <a:sym typeface="+mn-ea"/>
              </a:rPr>
              <a:t>:  </a:t>
            </a:r>
            <a:r>
              <a:rPr lang="en-IN" altLang="en-US" i="1">
                <a:solidFill>
                  <a:schemeClr val="bg1"/>
                </a:solidFill>
                <a:sym typeface="+mn-ea"/>
              </a:rPr>
              <a:t> </a:t>
            </a:r>
            <a:r>
              <a:rPr lang="en-US" i="1">
                <a:solidFill>
                  <a:schemeClr val="bg1"/>
                </a:solidFill>
                <a:sym typeface="+mn-ea"/>
              </a:rPr>
              <a:t>This could include a timeline of the company's major milestones, its current product portfolio, and its global reach.</a:t>
            </a:r>
            <a:endParaRPr lang="en-US" i="1">
              <a:solidFill>
                <a:schemeClr val="bg1"/>
              </a:solidFill>
            </a:endParaRPr>
          </a:p>
          <a:p>
            <a:endParaRPr lang="en-US" i="1">
              <a:solidFill>
                <a:schemeClr val="bg1"/>
              </a:solidFill>
            </a:endParaRPr>
          </a:p>
          <a:p>
            <a:r>
              <a:rPr lang="en-US" b="1" i="1">
                <a:solidFill>
                  <a:schemeClr val="bg1"/>
                </a:solidFill>
                <a:sym typeface="+mn-ea"/>
              </a:rPr>
              <a:t>Innovation and technology at Tata Motors</a:t>
            </a:r>
            <a:r>
              <a:rPr lang="en-IN" altLang="en-US" b="1" i="1">
                <a:solidFill>
                  <a:schemeClr val="bg1"/>
                </a:solidFill>
                <a:sym typeface="+mn-ea"/>
              </a:rPr>
              <a:t>:</a:t>
            </a:r>
            <a:r>
              <a:rPr lang="en-IN" altLang="en-US" i="1">
                <a:solidFill>
                  <a:schemeClr val="bg1"/>
                </a:solidFill>
                <a:sym typeface="+mn-ea"/>
              </a:rPr>
              <a:t>  </a:t>
            </a:r>
            <a:r>
              <a:rPr lang="en-US" i="1">
                <a:solidFill>
                  <a:schemeClr val="bg1"/>
                </a:solidFill>
                <a:sym typeface="+mn-ea"/>
              </a:rPr>
              <a:t>This could focus on the company's research and development efforts, its use of new technologies in its vehicles, and its commitment to sustainability.</a:t>
            </a:r>
            <a:endParaRPr lang="en-US" i="1">
              <a:solidFill>
                <a:schemeClr val="bg1"/>
              </a:solidFill>
            </a:endParaRPr>
          </a:p>
          <a:p>
            <a:endParaRPr lang="en-US" b="1" i="1">
              <a:solidFill>
                <a:schemeClr val="bg1"/>
              </a:solidFill>
            </a:endParaRPr>
          </a:p>
          <a:p>
            <a:r>
              <a:rPr lang="en-US" b="1" i="1">
                <a:solidFill>
                  <a:schemeClr val="bg1"/>
                </a:solidFill>
                <a:sym typeface="+mn-ea"/>
              </a:rPr>
              <a:t>Customer stories and testimonials</a:t>
            </a:r>
            <a:r>
              <a:rPr lang="en-IN" altLang="en-US" b="1" i="1">
                <a:solidFill>
                  <a:schemeClr val="bg1"/>
                </a:solidFill>
                <a:sym typeface="+mn-ea"/>
              </a:rPr>
              <a:t>: </a:t>
            </a:r>
            <a:r>
              <a:rPr lang="en-US" i="1">
                <a:solidFill>
                  <a:schemeClr val="bg1"/>
                </a:solidFill>
                <a:sym typeface="+mn-ea"/>
              </a:rPr>
              <a:t> This could highlight the experiences of real-world Tata Motors customers, and how the company's vehicles have improved their lives.</a:t>
            </a:r>
            <a:endParaRPr lang="en-US" i="1">
              <a:solidFill>
                <a:schemeClr val="bg1"/>
              </a:solidFill>
            </a:endParaRPr>
          </a:p>
          <a:p>
            <a:endParaRPr lang="en-US" i="1">
              <a:solidFill>
                <a:schemeClr val="bg1"/>
              </a:solidFill>
            </a:endParaRPr>
          </a:p>
          <a:p>
            <a:r>
              <a:rPr lang="en-US" b="1" i="1">
                <a:solidFill>
                  <a:schemeClr val="bg1"/>
                </a:solidFill>
                <a:sym typeface="+mn-ea"/>
              </a:rPr>
              <a:t>Expert interviews and insights</a:t>
            </a:r>
            <a:r>
              <a:rPr lang="en-IN" altLang="en-US" b="1" i="1">
                <a:solidFill>
                  <a:schemeClr val="bg1"/>
                </a:solidFill>
                <a:sym typeface="+mn-ea"/>
              </a:rPr>
              <a:t>: </a:t>
            </a:r>
            <a:r>
              <a:rPr lang="en-IN" altLang="en-US" i="1">
                <a:solidFill>
                  <a:schemeClr val="bg1"/>
                </a:solidFill>
                <a:sym typeface="+mn-ea"/>
              </a:rPr>
              <a:t> </a:t>
            </a:r>
            <a:r>
              <a:rPr lang="en-US" i="1">
                <a:solidFill>
                  <a:schemeClr val="bg1"/>
                </a:solidFill>
                <a:sym typeface="+mn-ea"/>
              </a:rPr>
              <a:t> This could feature interviews with industry experts, such as automotive journalists, analysts, and academics, who can provide insights into the company's business and its future prospects.</a:t>
            </a:r>
            <a:endParaRPr lang="en-US" i="1">
              <a:solidFill>
                <a:schemeClr val="bg1"/>
              </a:solidFill>
            </a:endParaRPr>
          </a:p>
          <a:p>
            <a:endParaRPr lang="en-US" i="1">
              <a:solidFill>
                <a:schemeClr val="bg1"/>
              </a:solidFill>
            </a:endParaRPr>
          </a:p>
          <a:p>
            <a:r>
              <a:rPr lang="en-US" b="1" i="1">
                <a:solidFill>
                  <a:schemeClr val="bg1"/>
                </a:solidFill>
                <a:sym typeface="+mn-ea"/>
              </a:rPr>
              <a:t>Case studies and product reviews</a:t>
            </a:r>
            <a:r>
              <a:rPr lang="en-IN" altLang="en-US" b="1" i="1">
                <a:solidFill>
                  <a:schemeClr val="bg1"/>
                </a:solidFill>
                <a:sym typeface="+mn-ea"/>
              </a:rPr>
              <a:t>:</a:t>
            </a:r>
            <a:r>
              <a:rPr lang="en-IN" altLang="en-US" i="1">
                <a:solidFill>
                  <a:schemeClr val="bg1"/>
                </a:solidFill>
                <a:sym typeface="+mn-ea"/>
              </a:rPr>
              <a:t> </a:t>
            </a:r>
            <a:r>
              <a:rPr lang="en-US" i="1">
                <a:solidFill>
                  <a:schemeClr val="bg1"/>
                </a:solidFill>
                <a:sym typeface="+mn-ea"/>
              </a:rPr>
              <a:t>This could provide in-depth analysis of specific Tata Motors vehicles, or case studies of how the company's products have been used in different applications.</a:t>
            </a:r>
            <a:endParaRPr lang="en-US" i="1">
              <a:solidFill>
                <a:schemeClr val="bg1"/>
              </a:solidFill>
            </a:endParaRPr>
          </a:p>
          <a:p>
            <a:endParaRPr lang="en-US" i="1">
              <a:solidFill>
                <a:schemeClr val="bg1"/>
              </a:solidFill>
            </a:endParaRPr>
          </a:p>
          <a:p>
            <a:r>
              <a:rPr lang="en-US" b="1" i="1">
                <a:solidFill>
                  <a:schemeClr val="bg1"/>
                </a:solidFill>
                <a:sym typeface="+mn-ea"/>
              </a:rPr>
              <a:t>Video content</a:t>
            </a:r>
            <a:r>
              <a:rPr lang="en-IN" altLang="en-US" b="1" i="1">
                <a:solidFill>
                  <a:schemeClr val="bg1"/>
                </a:solidFill>
                <a:sym typeface="+mn-ea"/>
              </a:rPr>
              <a:t>:</a:t>
            </a:r>
            <a:r>
              <a:rPr lang="en-US" i="1">
                <a:solidFill>
                  <a:schemeClr val="bg1"/>
                </a:solidFill>
                <a:sym typeface="+mn-ea"/>
              </a:rPr>
              <a:t> This could include product videos, promotional videos, and behind-the-scenes videos that give viewers a glimpse into the company's operations.</a:t>
            </a:r>
            <a:endParaRPr lang="en-US" i="1">
              <a:solidFill>
                <a:schemeClr val="bg1"/>
              </a:solidFill>
            </a:endParaRPr>
          </a:p>
          <a:p>
            <a:endParaRPr lang="en-GB" b="1" i="1">
              <a:solidFill>
                <a:schemeClr val="tx1"/>
              </a:solidFill>
            </a:endParaRPr>
          </a:p>
          <a:p>
            <a:endParaRPr lang="en-I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4605"/>
            <a:ext cx="9143365" cy="5144135"/>
          </a:xfrm>
          <a:prstGeom prst="rect">
            <a:avLst/>
          </a:prstGeom>
        </p:spPr>
      </p:pic>
      <p:sp>
        <p:nvSpPr>
          <p:cNvPr id="109" name="Google Shape;109;p22"/>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a:solidFill>
                  <a:srgbClr val="434343"/>
                </a:solidFill>
              </a:rPr>
              <a:t>Part 4: Content Creation and Curation (Post creations, Designs/Video Editing, Ad Campaigns over Social Media and Email Ideation and Creation) </a:t>
            </a:r>
          </a:p>
        </p:txBody>
      </p:sp>
      <p:sp>
        <p:nvSpPr>
          <p:cNvPr id="110" name="Google Shape;110;p22"/>
          <p:cNvSpPr txBox="1"/>
          <p:nvPr/>
        </p:nvSpPr>
        <p:spPr>
          <a:xfrm>
            <a:off x="478200" y="1392050"/>
            <a:ext cx="8187600" cy="298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t>Post Creation: </a:t>
            </a:r>
            <a:endParaRPr b="1"/>
          </a:p>
          <a:p>
            <a:pPr marL="457200" lvl="0" indent="-317500" algn="l" rtl="0">
              <a:spcBef>
                <a:spcPts val="0"/>
              </a:spcBef>
              <a:spcAft>
                <a:spcPts val="0"/>
              </a:spcAft>
              <a:buSzPts val="1400"/>
              <a:buChar char="●"/>
            </a:pPr>
            <a:r>
              <a:rPr lang="en-GB" b="1"/>
              <a:t>Select Content Categories:</a:t>
            </a:r>
            <a:r>
              <a:rPr lang="en-GB"/>
              <a:t> Identify three different content formats relevant to the chosen topic or industry. Research and Brainstorm: Research trending topics, industry news, or audience interests within each category. Brainstorm ideas for social media posts that align with each category. Do note that 1 content format has to be video and additionally 3 stories/status are to be created. </a:t>
            </a:r>
          </a:p>
          <a:p>
            <a:pPr marL="0" lvl="0" indent="0" algn="l" rtl="0">
              <a:spcBef>
                <a:spcPts val="0"/>
              </a:spcBef>
              <a:spcAft>
                <a:spcPts val="0"/>
              </a:spcAft>
              <a:buNone/>
            </a:pPr>
            <a:endParaRPr lang="en-GB"/>
          </a:p>
          <a:p>
            <a:pPr marL="0" lvl="0" indent="0" algn="l" rtl="0">
              <a:spcBef>
                <a:spcPts val="0"/>
              </a:spcBef>
              <a:spcAft>
                <a:spcPts val="0"/>
              </a:spcAft>
              <a:buNone/>
            </a:pPr>
            <a:r>
              <a:rPr lang="en-GB"/>
              <a:t>Format 1</a:t>
            </a:r>
          </a:p>
          <a:p>
            <a:pPr marL="0" lvl="0" indent="0" algn="l" rtl="0">
              <a:spcBef>
                <a:spcPts val="0"/>
              </a:spcBef>
              <a:spcAft>
                <a:spcPts val="0"/>
              </a:spcAft>
              <a:buNone/>
            </a:pPr>
            <a:endParaRPr lang="en-GB"/>
          </a:p>
          <a:p>
            <a:pPr marL="0" lvl="0" indent="0" algn="l" rtl="0">
              <a:spcBef>
                <a:spcPts val="0"/>
              </a:spcBef>
              <a:spcAft>
                <a:spcPts val="0"/>
              </a:spcAft>
              <a:buNone/>
            </a:pPr>
            <a:r>
              <a:rPr lang="en-GB">
                <a:solidFill>
                  <a:schemeClr val="dk1"/>
                </a:solidFill>
              </a:rPr>
              <a:t>Format</a:t>
            </a:r>
            <a:r>
              <a:rPr lang="en-GB"/>
              <a:t> 2</a:t>
            </a:r>
          </a:p>
          <a:p>
            <a:pPr marL="0" lvl="0" indent="0" algn="l" rtl="0">
              <a:spcBef>
                <a:spcPts val="0"/>
              </a:spcBef>
              <a:spcAft>
                <a:spcPts val="0"/>
              </a:spcAft>
              <a:buNone/>
            </a:pPr>
            <a:endParaRPr lang="en-GB"/>
          </a:p>
          <a:p>
            <a:pPr marL="0" lvl="0" indent="0" algn="l" rtl="0">
              <a:spcBef>
                <a:spcPts val="0"/>
              </a:spcBef>
              <a:spcAft>
                <a:spcPts val="0"/>
              </a:spcAft>
              <a:buNone/>
            </a:pPr>
            <a:r>
              <a:rPr lang="en-GB">
                <a:solidFill>
                  <a:schemeClr val="dk1"/>
                </a:solidFill>
              </a:rPr>
              <a:t>Format</a:t>
            </a:r>
            <a:r>
              <a:rPr lang="en-GB"/>
              <a:t> 3</a:t>
            </a:r>
          </a:p>
          <a:p>
            <a:pPr marL="457200" lvl="0" indent="0" algn="l" rtl="0">
              <a:spcBef>
                <a:spcPts val="0"/>
              </a:spcBef>
              <a:spcAft>
                <a:spcPts val="0"/>
              </a:spcAft>
              <a:buNone/>
            </a:pPr>
            <a:endParaRPr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9144000" cy="5143500"/>
          </a:xfrm>
          <a:prstGeom prst="rect">
            <a:avLst/>
          </a:prstGeom>
        </p:spPr>
      </p:pic>
      <p:sp>
        <p:nvSpPr>
          <p:cNvPr id="54" name="Google Shape;54;p13"/>
          <p:cNvSpPr txBox="1"/>
          <p:nvPr/>
        </p:nvSpPr>
        <p:spPr>
          <a:xfrm>
            <a:off x="823595" y="684530"/>
            <a:ext cx="7609840" cy="1172845"/>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900" b="1">
                <a:solidFill>
                  <a:schemeClr val="bg1"/>
                </a:solidFill>
              </a:rPr>
              <a:t>Comprehensive</a:t>
            </a:r>
            <a:r>
              <a:rPr lang="en-IN" altLang="en-GB" sz="2900" b="1">
                <a:solidFill>
                  <a:schemeClr val="bg1"/>
                </a:solidFill>
              </a:rPr>
              <a:t> </a:t>
            </a:r>
            <a:r>
              <a:rPr lang="en-GB" sz="2900" b="1">
                <a:solidFill>
                  <a:schemeClr val="bg1"/>
                </a:solidFill>
                <a:sym typeface="+mn-ea"/>
              </a:rPr>
              <a:t>Project Work</a:t>
            </a:r>
            <a:endParaRPr lang="en-GB" sz="2900" b="1">
              <a:solidFill>
                <a:schemeClr val="bg1"/>
              </a:solidFill>
            </a:endParaRPr>
          </a:p>
          <a:p>
            <a:pPr marL="0" lvl="0" indent="0" algn="ctr" rtl="0">
              <a:lnSpc>
                <a:spcPct val="115000"/>
              </a:lnSpc>
              <a:spcBef>
                <a:spcPts val="0"/>
              </a:spcBef>
              <a:spcAft>
                <a:spcPts val="0"/>
              </a:spcAft>
              <a:buNone/>
            </a:pPr>
            <a:r>
              <a:rPr lang="en-GB" sz="2900" b="1">
                <a:solidFill>
                  <a:schemeClr val="bg1"/>
                </a:solidFill>
              </a:rPr>
              <a:t> </a:t>
            </a:r>
            <a:endParaRPr sz="2900" b="1">
              <a:solidFill>
                <a:schemeClr val="bg1"/>
              </a:solidFill>
            </a:endParaRPr>
          </a:p>
          <a:p>
            <a:pPr marL="0" lvl="0" indent="0" algn="ctr" rtl="0">
              <a:lnSpc>
                <a:spcPct val="115000"/>
              </a:lnSpc>
              <a:spcBef>
                <a:spcPts val="0"/>
              </a:spcBef>
              <a:spcAft>
                <a:spcPts val="0"/>
              </a:spcAft>
              <a:buNone/>
            </a:pPr>
            <a:endParaRPr lang="en-GB" sz="2900" b="1">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1"/>
          <p:cNvPicPr>
            <a:picLocks noChangeAspect="1"/>
          </p:cNvPicPr>
          <p:nvPr/>
        </p:nvPicPr>
        <p:blipFill>
          <a:blip r:embed="rId2"/>
          <a:stretch>
            <a:fillRect/>
          </a:stretch>
        </p:blipFill>
        <p:spPr>
          <a:xfrm>
            <a:off x="0" y="0"/>
            <a:ext cx="9197975" cy="5143500"/>
          </a:xfrm>
          <a:prstGeom prst="rect">
            <a:avLst/>
          </a:prstGeom>
        </p:spPr>
      </p:pic>
      <p:sp>
        <p:nvSpPr>
          <p:cNvPr id="2" name="Title 1"/>
          <p:cNvSpPr>
            <a:spLocks noGrp="1"/>
          </p:cNvSpPr>
          <p:nvPr>
            <p:ph type="title"/>
          </p:nvPr>
        </p:nvSpPr>
        <p:spPr>
          <a:xfrm>
            <a:off x="257725" y="105"/>
            <a:ext cx="8520600" cy="841800"/>
          </a:xfrm>
        </p:spPr>
        <p:txBody>
          <a:bodyPr/>
          <a:lstStyle/>
          <a:p>
            <a:r>
              <a:rPr lang="en-IN" altLang="en-US"/>
              <a:t>Instagram Story</a:t>
            </a:r>
          </a:p>
        </p:txBody>
      </p:sp>
      <p:pic>
        <p:nvPicPr>
          <p:cNvPr id="4" name="Picture 3"/>
          <p:cNvPicPr>
            <a:picLocks noChangeAspect="1"/>
          </p:cNvPicPr>
          <p:nvPr/>
        </p:nvPicPr>
        <p:blipFill>
          <a:blip r:embed="rId3"/>
          <a:stretch>
            <a:fillRect/>
          </a:stretch>
        </p:blipFill>
        <p:spPr>
          <a:xfrm>
            <a:off x="173990" y="688340"/>
            <a:ext cx="2811780" cy="4455160"/>
          </a:xfrm>
          <a:prstGeom prst="rect">
            <a:avLst/>
          </a:prstGeom>
        </p:spPr>
      </p:pic>
      <p:pic>
        <p:nvPicPr>
          <p:cNvPr id="5" name="Picture 4"/>
          <p:cNvPicPr>
            <a:picLocks noChangeAspect="1"/>
          </p:cNvPicPr>
          <p:nvPr/>
        </p:nvPicPr>
        <p:blipFill>
          <a:blip r:embed="rId4"/>
          <a:stretch>
            <a:fillRect/>
          </a:stretch>
        </p:blipFill>
        <p:spPr>
          <a:xfrm>
            <a:off x="3202940" y="688340"/>
            <a:ext cx="2790825" cy="4454525"/>
          </a:xfrm>
          <a:prstGeom prst="rect">
            <a:avLst/>
          </a:prstGeom>
        </p:spPr>
      </p:pic>
      <p:pic>
        <p:nvPicPr>
          <p:cNvPr id="6" name="Picture 5"/>
          <p:cNvPicPr>
            <a:picLocks noChangeAspect="1"/>
          </p:cNvPicPr>
          <p:nvPr/>
        </p:nvPicPr>
        <p:blipFill>
          <a:blip r:embed="rId5"/>
          <a:stretch>
            <a:fillRect/>
          </a:stretch>
        </p:blipFill>
        <p:spPr>
          <a:xfrm>
            <a:off x="6210300" y="688340"/>
            <a:ext cx="2622550" cy="44545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2" name="Picture 1"/>
          <p:cNvPicPr>
            <a:picLocks noChangeAspect="1"/>
          </p:cNvPicPr>
          <p:nvPr/>
        </p:nvPicPr>
        <p:blipFill>
          <a:blip r:embed="rId5"/>
          <a:stretch>
            <a:fillRect/>
          </a:stretch>
        </p:blipFill>
        <p:spPr>
          <a:xfrm>
            <a:off x="0" y="0"/>
            <a:ext cx="9144635" cy="5143500"/>
          </a:xfrm>
          <a:prstGeom prst="rect">
            <a:avLst/>
          </a:prstGeom>
        </p:spPr>
      </p:pic>
      <p:sp>
        <p:nvSpPr>
          <p:cNvPr id="122" name="Google Shape;122;p24"/>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a:solidFill>
                  <a:srgbClr val="434343"/>
                </a:solidFill>
              </a:rPr>
              <a:t>Part 4: Content Creation and Curation (Post creations, Designs/Video Editing, Ad Campaigns over Social Media and Email Ideation and Creation) </a:t>
            </a:r>
          </a:p>
        </p:txBody>
      </p:sp>
      <p:sp>
        <p:nvSpPr>
          <p:cNvPr id="123" name="Google Shape;123;p24"/>
          <p:cNvSpPr txBox="1"/>
          <p:nvPr/>
        </p:nvSpPr>
        <p:spPr>
          <a:xfrm>
            <a:off x="478200" y="1849250"/>
            <a:ext cx="8187600" cy="6121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a:p>
          <a:p>
            <a:pPr marL="139700" lvl="0" indent="0" algn="l" rtl="0">
              <a:spcBef>
                <a:spcPts val="0"/>
              </a:spcBef>
              <a:spcAft>
                <a:spcPts val="0"/>
              </a:spcAft>
              <a:buSzPts val="1400"/>
              <a:buNone/>
            </a:pPr>
            <a:endParaRPr lang="en-GB"/>
          </a:p>
        </p:txBody>
      </p:sp>
      <p:sp>
        <p:nvSpPr>
          <p:cNvPr id="124" name="Google Shape;124;p24"/>
          <p:cNvSpPr txBox="1"/>
          <p:nvPr/>
        </p:nvSpPr>
        <p:spPr>
          <a:xfrm>
            <a:off x="766950" y="1041720"/>
            <a:ext cx="7610100" cy="1113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2900" b="1" dirty="0">
                <a:solidFill>
                  <a:srgbClr val="434343"/>
                </a:solidFill>
              </a:rPr>
              <a:t>Designs/Video Editing</a:t>
            </a:r>
            <a:endParaRPr sz="2900" b="1" dirty="0">
              <a:solidFill>
                <a:srgbClr val="434343"/>
              </a:solidFill>
            </a:endParaRPr>
          </a:p>
          <a:p>
            <a:pPr marL="0" lvl="0" indent="0" algn="l" rtl="0">
              <a:spcBef>
                <a:spcPts val="0"/>
              </a:spcBef>
              <a:spcAft>
                <a:spcPts val="0"/>
              </a:spcAft>
              <a:buNone/>
            </a:pPr>
            <a:endParaRPr sz="2700" dirty="0"/>
          </a:p>
        </p:txBody>
      </p:sp>
      <p:pic>
        <p:nvPicPr>
          <p:cNvPr id="3" name="WhatsApp Video 2023-08-02 at 22.27.16">
            <a:hlinkClick r:id="" action="ppaction://media"/>
            <a:extLst>
              <a:ext uri="{FF2B5EF4-FFF2-40B4-BE49-F238E27FC236}">
                <a16:creationId xmlns:a16="http://schemas.microsoft.com/office/drawing/2014/main" id="{9B83A40E-AF8F-7DEF-4346-8550FB3A51E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516566" y="1849250"/>
            <a:ext cx="6200078" cy="2722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69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0"/>
            <a:ext cx="9144000" cy="5144135"/>
          </a:xfrm>
          <a:prstGeom prst="rect">
            <a:avLst/>
          </a:prstGeom>
        </p:spPr>
      </p:pic>
      <p:sp>
        <p:nvSpPr>
          <p:cNvPr id="131" name="Google Shape;131;p25"/>
          <p:cNvSpPr txBox="1"/>
          <p:nvPr/>
        </p:nvSpPr>
        <p:spPr>
          <a:xfrm>
            <a:off x="697735" y="100350"/>
            <a:ext cx="7610100" cy="87566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IN" altLang="en-GB" sz="2100" b="1">
                <a:solidFill>
                  <a:schemeClr val="tx1"/>
                </a:solidFill>
              </a:rPr>
              <a:t>                            </a:t>
            </a:r>
            <a:r>
              <a:rPr lang="en-GB" sz="2100" b="1">
                <a:solidFill>
                  <a:schemeClr val="tx1"/>
                </a:solidFill>
              </a:rPr>
              <a:t>Social Media Ad Campaigns</a:t>
            </a:r>
            <a:endParaRPr sz="2100" b="1">
              <a:solidFill>
                <a:schemeClr val="tx1"/>
              </a:solidFill>
            </a:endParaRPr>
          </a:p>
          <a:p>
            <a:pPr marL="0" lvl="0" indent="0" algn="l" rtl="0">
              <a:spcBef>
                <a:spcPts val="0"/>
              </a:spcBef>
              <a:spcAft>
                <a:spcPts val="0"/>
              </a:spcAft>
              <a:buNone/>
            </a:pPr>
            <a:endParaRPr sz="2100" b="1">
              <a:solidFill>
                <a:schemeClr val="tx1"/>
              </a:solidFill>
            </a:endParaRPr>
          </a:p>
        </p:txBody>
      </p:sp>
      <p:sp>
        <p:nvSpPr>
          <p:cNvPr id="6" name="Text Box 5"/>
          <p:cNvSpPr txBox="1"/>
          <p:nvPr/>
        </p:nvSpPr>
        <p:spPr>
          <a:xfrm>
            <a:off x="4676140" y="1583690"/>
            <a:ext cx="4274185" cy="3315335"/>
          </a:xfrm>
          <a:prstGeom prst="rect">
            <a:avLst/>
          </a:prstGeom>
          <a:noFill/>
        </p:spPr>
        <p:txBody>
          <a:bodyPr wrap="square" rtlCol="0">
            <a:noAutofit/>
          </a:bodyPr>
          <a:lstStyle/>
          <a:p>
            <a:endParaRPr lang="en-US"/>
          </a:p>
        </p:txBody>
      </p:sp>
      <p:pic>
        <p:nvPicPr>
          <p:cNvPr id="2" name="Picture 1"/>
          <p:cNvPicPr>
            <a:picLocks noChangeAspect="1"/>
          </p:cNvPicPr>
          <p:nvPr/>
        </p:nvPicPr>
        <p:blipFill>
          <a:blip r:embed="rId4"/>
          <a:stretch>
            <a:fillRect/>
          </a:stretch>
        </p:blipFill>
        <p:spPr>
          <a:xfrm>
            <a:off x="4676140" y="596900"/>
            <a:ext cx="4467860" cy="3780790"/>
          </a:xfrm>
          <a:prstGeom prst="rect">
            <a:avLst/>
          </a:prstGeom>
        </p:spPr>
      </p:pic>
      <p:sp>
        <p:nvSpPr>
          <p:cNvPr id="3" name="Text Box 2"/>
          <p:cNvSpPr txBox="1"/>
          <p:nvPr/>
        </p:nvSpPr>
        <p:spPr>
          <a:xfrm>
            <a:off x="331470" y="820420"/>
            <a:ext cx="3048000" cy="368300"/>
          </a:xfrm>
          <a:prstGeom prst="rect">
            <a:avLst/>
          </a:prstGeom>
          <a:noFill/>
        </p:spPr>
        <p:txBody>
          <a:bodyPr wrap="square" rtlCol="0">
            <a:spAutoFit/>
          </a:bodyPr>
          <a:lstStyle/>
          <a:p>
            <a:r>
              <a:rPr lang="en-IN" altLang="en-US" sz="1800" b="1">
                <a:solidFill>
                  <a:schemeClr val="tx1"/>
                </a:solidFill>
              </a:rPr>
              <a:t>          Linked In : </a:t>
            </a:r>
          </a:p>
        </p:txBody>
      </p:sp>
      <p:sp>
        <p:nvSpPr>
          <p:cNvPr id="4" name="Text Box 3"/>
          <p:cNvSpPr txBox="1"/>
          <p:nvPr/>
        </p:nvSpPr>
        <p:spPr>
          <a:xfrm>
            <a:off x="169545" y="1529080"/>
            <a:ext cx="4592955" cy="3470910"/>
          </a:xfrm>
          <a:prstGeom prst="rect">
            <a:avLst/>
          </a:prstGeom>
          <a:noFill/>
        </p:spPr>
        <p:txBody>
          <a:bodyPr wrap="square" rtlCol="0">
            <a:noAutofit/>
          </a:bodyPr>
          <a:lstStyle/>
          <a:p>
            <a:r>
              <a:rPr sz="1600" b="1" i="1">
                <a:sym typeface="+mn-ea"/>
              </a:rPr>
              <a:t>Tata Motors uses LinkedIn to share a variety of content, including news about new products, company updates, and employee stories. The company also uses LinkedIn to engage with potential customers and </a:t>
            </a:r>
            <a:r>
              <a:rPr lang="en-IN" sz="1600" b="1" i="1">
                <a:sym typeface="+mn-ea"/>
              </a:rPr>
              <a:t>      </a:t>
            </a:r>
          </a:p>
          <a:p>
            <a:r>
              <a:rPr lang="en-IN" sz="1600" b="1" i="1">
                <a:sym typeface="+mn-ea"/>
              </a:rPr>
              <a:t>          parteners.</a:t>
            </a:r>
            <a:endParaRPr sz="1600" b="1" i="1">
              <a:sym typeface="+mn-ea"/>
            </a:endParaRPr>
          </a:p>
          <a:p>
            <a:endParaRPr sz="1600" b="1" i="1">
              <a:sym typeface="+mn-ea"/>
            </a:endParaRPr>
          </a:p>
          <a:p>
            <a:r>
              <a:rPr lang="en-US" sz="1600" b="1" i="1">
                <a:sym typeface="+mn-ea"/>
              </a:rPr>
              <a:t>By using LinkedIn targeting, Tata Motors can reach its target audience more effectively and efficiently. This can help the company achieve its marketing goals and grow its business.</a:t>
            </a:r>
            <a:endParaRPr lang="en-US" sz="1600" b="1" i="1"/>
          </a:p>
          <a:p>
            <a:endParaRPr sz="1600" b="1" i="1"/>
          </a:p>
          <a:p>
            <a:endParaRPr lang="en-US"/>
          </a:p>
          <a:p>
            <a:endParaRPr lang="en-US"/>
          </a:p>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20"/>
          <p:cNvPicPr>
            <a:picLocks noChangeAspect="1"/>
          </p:cNvPicPr>
          <p:nvPr/>
        </p:nvPicPr>
        <p:blipFill>
          <a:blip r:embed="rId2"/>
          <a:stretch>
            <a:fillRect/>
          </a:stretch>
        </p:blipFill>
        <p:spPr>
          <a:xfrm>
            <a:off x="0" y="-3175"/>
            <a:ext cx="9144000" cy="5147310"/>
          </a:xfrm>
          <a:prstGeom prst="rect">
            <a:avLst/>
          </a:prstGeom>
        </p:spPr>
      </p:pic>
      <p:sp>
        <p:nvSpPr>
          <p:cNvPr id="2" name="Title 1"/>
          <p:cNvSpPr>
            <a:spLocks noGrp="1"/>
          </p:cNvSpPr>
          <p:nvPr>
            <p:ph type="title"/>
          </p:nvPr>
        </p:nvSpPr>
        <p:spPr>
          <a:xfrm>
            <a:off x="311700" y="52175"/>
            <a:ext cx="8520600" cy="841800"/>
          </a:xfrm>
        </p:spPr>
        <p:txBody>
          <a:bodyPr/>
          <a:lstStyle/>
          <a:p>
            <a:r>
              <a:rPr lang="en-GB" sz="1800" b="1" i="1">
                <a:solidFill>
                  <a:schemeClr val="tx1"/>
                </a:solidFill>
                <a:effectLst>
                  <a:outerShdw blurRad="38100" dist="25400" dir="5400000" algn="ctr" rotWithShape="0">
                    <a:srgbClr val="6E747A">
                      <a:alpha val="43000"/>
                    </a:srgbClr>
                  </a:outerShdw>
                </a:effectLst>
                <a:sym typeface="+mn-ea"/>
              </a:rPr>
              <a:t>Social Media Ad Campaigns</a:t>
            </a:r>
          </a:p>
        </p:txBody>
      </p:sp>
      <p:pic>
        <p:nvPicPr>
          <p:cNvPr id="4" name="Picture 3" descr="Screenshot 2023-07-28 105900"/>
          <p:cNvPicPr>
            <a:picLocks noChangeAspect="1"/>
          </p:cNvPicPr>
          <p:nvPr/>
        </p:nvPicPr>
        <p:blipFill>
          <a:blip r:embed="rId3"/>
          <a:stretch>
            <a:fillRect/>
          </a:stretch>
        </p:blipFill>
        <p:spPr>
          <a:xfrm>
            <a:off x="5014595" y="647700"/>
            <a:ext cx="4129405" cy="4495800"/>
          </a:xfrm>
          <a:prstGeom prst="rect">
            <a:avLst/>
          </a:prstGeom>
        </p:spPr>
      </p:pic>
      <p:sp>
        <p:nvSpPr>
          <p:cNvPr id="5" name="Text Box 4"/>
          <p:cNvSpPr txBox="1"/>
          <p:nvPr/>
        </p:nvSpPr>
        <p:spPr>
          <a:xfrm>
            <a:off x="385445" y="894080"/>
            <a:ext cx="3048000" cy="368300"/>
          </a:xfrm>
          <a:prstGeom prst="rect">
            <a:avLst/>
          </a:prstGeom>
          <a:noFill/>
        </p:spPr>
        <p:txBody>
          <a:bodyPr wrap="square" rtlCol="0">
            <a:spAutoFit/>
          </a:bodyPr>
          <a:lstStyle/>
          <a:p>
            <a:r>
              <a:rPr lang="en-IN" altLang="en-US" sz="1800" b="1"/>
              <a:t>Twitter : </a:t>
            </a:r>
          </a:p>
        </p:txBody>
      </p:sp>
      <p:sp>
        <p:nvSpPr>
          <p:cNvPr id="6" name="Text Box 5"/>
          <p:cNvSpPr txBox="1"/>
          <p:nvPr/>
        </p:nvSpPr>
        <p:spPr>
          <a:xfrm>
            <a:off x="69215" y="1262380"/>
            <a:ext cx="4945380" cy="3845560"/>
          </a:xfrm>
          <a:prstGeom prst="rect">
            <a:avLst/>
          </a:prstGeom>
          <a:noFill/>
        </p:spPr>
        <p:txBody>
          <a:bodyPr wrap="square" rtlCol="0">
            <a:noAutofit/>
          </a:bodyPr>
          <a:lstStyle/>
          <a:p>
            <a:r>
              <a:rPr lang="en-US" sz="1600" i="1">
                <a:solidFill>
                  <a:schemeClr val="tx1"/>
                </a:solidFill>
                <a:sym typeface="+mn-ea"/>
              </a:rPr>
              <a:t>Tata Motors has a strong brand awareness on Twitter. The company uses the platform effectively to share news, promote its brand, and engage with customers. This has helped Tata Motors to build a strong following of engaged users, which has in turn helped to drive sales.</a:t>
            </a:r>
          </a:p>
          <a:p>
            <a:endParaRPr lang="en-US" sz="1600" i="1">
              <a:solidFill>
                <a:schemeClr val="tx1"/>
              </a:solidFill>
              <a:sym typeface="+mn-ea"/>
            </a:endParaRPr>
          </a:p>
          <a:p>
            <a:r>
              <a:rPr lang="en-US" sz="1600" i="1">
                <a:solidFill>
                  <a:schemeClr val="tx1"/>
                </a:solidFill>
              </a:rPr>
              <a:t>From creating new priorities for the Indian car buyer to remaking legends,</a:t>
            </a:r>
          </a:p>
          <a:p>
            <a:r>
              <a:rPr lang="en-US" sz="1600" i="1">
                <a:solidFill>
                  <a:schemeClr val="tx1"/>
                </a:solidFill>
              </a:rPr>
              <a:t>From creating new ways to design cars to making new ways to save the planet,</a:t>
            </a:r>
          </a:p>
          <a:p>
            <a:r>
              <a:rPr lang="en-US" sz="1600" i="1">
                <a:solidFill>
                  <a:schemeClr val="tx1"/>
                </a:solidFill>
              </a:rPr>
              <a:t>We make the whole world of India's mobility</a:t>
            </a:r>
          </a:p>
          <a:p>
            <a:endParaRPr lang="en-US" sz="1600" i="1">
              <a:solidFill>
                <a:schemeClr val="tx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01" name="Picture 100"/>
          <p:cNvPicPr/>
          <p:nvPr/>
        </p:nvPicPr>
        <p:blipFill>
          <a:blip r:embed="rId3"/>
          <a:stretch>
            <a:fillRect/>
          </a:stretch>
        </p:blipFill>
        <p:spPr>
          <a:xfrm>
            <a:off x="0" y="-635"/>
            <a:ext cx="9144000" cy="5174615"/>
          </a:xfrm>
          <a:prstGeom prst="rect">
            <a:avLst/>
          </a:prstGeom>
          <a:noFill/>
          <a:ln w="9525">
            <a:noFill/>
          </a:ln>
        </p:spPr>
      </p:pic>
      <p:sp>
        <p:nvSpPr>
          <p:cNvPr id="149" name="Google Shape;149;p28"/>
          <p:cNvSpPr txBox="1"/>
          <p:nvPr/>
        </p:nvSpPr>
        <p:spPr>
          <a:xfrm>
            <a:off x="712975" y="154960"/>
            <a:ext cx="7610100" cy="845185"/>
          </a:xfrm>
          <a:prstGeom prst="rect">
            <a:avLst/>
          </a:prstGeom>
          <a:noFill/>
          <a:ln>
            <a:noFill/>
          </a:ln>
        </p:spPr>
        <p:txBody>
          <a:bodyPr spcFirstLastPara="1" wrap="square" lIns="91425" tIns="91425" rIns="91425" bIns="91425" anchor="t" anchorCtr="0">
            <a:spAutoFit/>
          </a:bodyPr>
          <a:lstStyle/>
          <a:p>
            <a:pPr marL="0" indent="0">
              <a:lnSpc>
                <a:spcPct val="115000"/>
              </a:lnSpc>
              <a:buNone/>
            </a:pPr>
            <a:r>
              <a:rPr lang="en-IN" altLang="en-GB" sz="2100" b="1">
                <a:solidFill>
                  <a:srgbClr val="434343"/>
                </a:solidFill>
              </a:rPr>
              <a:t>             </a:t>
            </a:r>
            <a:r>
              <a:rPr lang="en-GB" sz="2100" b="1">
                <a:solidFill>
                  <a:srgbClr val="434343"/>
                </a:solidFill>
              </a:rPr>
              <a:t>Email Ad Campaign 1 - Brand Awareness</a:t>
            </a:r>
            <a:endParaRPr sz="2100" b="1">
              <a:solidFill>
                <a:srgbClr val="434343"/>
              </a:solidFill>
            </a:endParaRPr>
          </a:p>
          <a:p>
            <a:pPr marL="0" indent="0">
              <a:buNone/>
            </a:pPr>
            <a:endParaRPr sz="1900"/>
          </a:p>
        </p:txBody>
      </p:sp>
      <p:pic>
        <p:nvPicPr>
          <p:cNvPr id="2" name="Picture 1" descr="Screenshot 2023-07-28 124449"/>
          <p:cNvPicPr>
            <a:picLocks noChangeAspect="1"/>
          </p:cNvPicPr>
          <p:nvPr/>
        </p:nvPicPr>
        <p:blipFill>
          <a:blip r:embed="rId4"/>
          <a:stretch>
            <a:fillRect/>
          </a:stretch>
        </p:blipFill>
        <p:spPr>
          <a:xfrm>
            <a:off x="4415790" y="904240"/>
            <a:ext cx="4728210" cy="4269740"/>
          </a:xfrm>
          <a:prstGeom prst="rect">
            <a:avLst/>
          </a:prstGeom>
        </p:spPr>
      </p:pic>
      <p:sp>
        <p:nvSpPr>
          <p:cNvPr id="3" name="Text Box 2"/>
          <p:cNvSpPr txBox="1"/>
          <p:nvPr/>
        </p:nvSpPr>
        <p:spPr>
          <a:xfrm>
            <a:off x="161290" y="904240"/>
            <a:ext cx="4254500" cy="4164330"/>
          </a:xfrm>
          <a:prstGeom prst="rect">
            <a:avLst/>
          </a:prstGeom>
          <a:noFill/>
        </p:spPr>
        <p:txBody>
          <a:bodyPr wrap="square" rtlCol="0">
            <a:noAutofit/>
          </a:bodyPr>
          <a:lstStyle/>
          <a:p>
            <a:r>
              <a:rPr lang="en-US"/>
              <a:t>Brand awareness model for experience products that overcomes the limitations of</a:t>
            </a:r>
          </a:p>
          <a:p>
            <a:r>
              <a:rPr lang="en-US"/>
              <a:t>consumer choice models, especially when it is not easy to consider some qualitative attributes</a:t>
            </a:r>
          </a:p>
          <a:p>
            <a:r>
              <a:rPr lang="en-US"/>
              <a:t>of a product or when there are too many attributes relative to the available amount of</a:t>
            </a:r>
          </a:p>
          <a:p>
            <a:r>
              <a:rPr lang="en-US"/>
              <a:t>preference date, by capturing the effects of unobserved product attributes with the residuals</a:t>
            </a:r>
          </a:p>
          <a:p>
            <a:r>
              <a:rPr lang="en-US"/>
              <a:t>of reference consumers for the same product. They decompose the deterministic component</a:t>
            </a:r>
          </a:p>
          <a:p>
            <a:r>
              <a:rPr lang="en-US"/>
              <a:t>of product utility into two parts: that accounted for by observed attributes and that due to non</a:t>
            </a:r>
          </a:p>
          <a:p>
            <a:r>
              <a:rPr lang="en-US"/>
              <a:t>observed attributes. By estimating the unobserved component by relating it to the</a:t>
            </a:r>
          </a:p>
          <a:p>
            <a:r>
              <a:rPr lang="en-US"/>
              <a:t>corresponding residuals of virtual experts representing homogeneous groups of people who</a:t>
            </a:r>
          </a:p>
          <a:p>
            <a:r>
              <a:rPr lang="en-US"/>
              <a:t>experienced the product earlier and evaluated it.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03" name="Picture 102"/>
          <p:cNvPicPr/>
          <p:nvPr/>
        </p:nvPicPr>
        <p:blipFill>
          <a:blip r:embed="rId3"/>
          <a:stretch>
            <a:fillRect/>
          </a:stretch>
        </p:blipFill>
        <p:spPr>
          <a:xfrm>
            <a:off x="635" y="-190500"/>
            <a:ext cx="9143365" cy="5334000"/>
          </a:xfrm>
          <a:prstGeom prst="rect">
            <a:avLst/>
          </a:prstGeom>
          <a:noFill/>
          <a:ln w="9525">
            <a:noFill/>
          </a:ln>
        </p:spPr>
      </p:pic>
      <p:sp>
        <p:nvSpPr>
          <p:cNvPr id="154" name="Google Shape;154;p29"/>
          <p:cNvSpPr txBox="1"/>
          <p:nvPr/>
        </p:nvSpPr>
        <p:spPr>
          <a:xfrm>
            <a:off x="682495" y="85745"/>
            <a:ext cx="7610100" cy="845185"/>
          </a:xfrm>
          <a:prstGeom prst="rect">
            <a:avLst/>
          </a:prstGeom>
          <a:noFill/>
          <a:ln>
            <a:noFill/>
          </a:ln>
        </p:spPr>
        <p:txBody>
          <a:bodyPr spcFirstLastPara="1" wrap="square" lIns="91425" tIns="91425" rIns="91425" bIns="91425" anchor="t" anchorCtr="0">
            <a:spAutoFit/>
          </a:bodyPr>
          <a:lstStyle/>
          <a:p>
            <a:pPr marL="0" indent="0">
              <a:lnSpc>
                <a:spcPct val="115000"/>
              </a:lnSpc>
              <a:buNone/>
            </a:pPr>
            <a:r>
              <a:rPr lang="en-IN" altLang="en-GB" sz="2100" b="1">
                <a:solidFill>
                  <a:srgbClr val="434343"/>
                </a:solidFill>
              </a:rPr>
              <a:t>               </a:t>
            </a:r>
            <a:r>
              <a:rPr lang="en-GB" sz="2100" b="1">
                <a:solidFill>
                  <a:srgbClr val="434343"/>
                </a:solidFill>
              </a:rPr>
              <a:t>Email Ad Campaign 2 - Lead Generation</a:t>
            </a:r>
            <a:endParaRPr sz="1900">
              <a:solidFill>
                <a:schemeClr val="dk1"/>
              </a:solidFill>
            </a:endParaRPr>
          </a:p>
          <a:p>
            <a:pPr marL="0" indent="0">
              <a:buNone/>
            </a:pPr>
            <a:endParaRPr sz="1900"/>
          </a:p>
        </p:txBody>
      </p:sp>
      <p:pic>
        <p:nvPicPr>
          <p:cNvPr id="2" name="Picture 1" descr="Screenshot 2023-07-28 125301"/>
          <p:cNvPicPr>
            <a:picLocks noChangeAspect="1"/>
          </p:cNvPicPr>
          <p:nvPr/>
        </p:nvPicPr>
        <p:blipFill>
          <a:blip r:embed="rId4"/>
          <a:stretch>
            <a:fillRect/>
          </a:stretch>
        </p:blipFill>
        <p:spPr>
          <a:xfrm>
            <a:off x="5248910" y="845185"/>
            <a:ext cx="3810000" cy="4298315"/>
          </a:xfrm>
          <a:prstGeom prst="rect">
            <a:avLst/>
          </a:prstGeom>
        </p:spPr>
      </p:pic>
      <p:sp>
        <p:nvSpPr>
          <p:cNvPr id="3" name="Text Box 2"/>
          <p:cNvSpPr txBox="1"/>
          <p:nvPr/>
        </p:nvSpPr>
        <p:spPr>
          <a:xfrm>
            <a:off x="107315" y="930910"/>
            <a:ext cx="4868545" cy="4212590"/>
          </a:xfrm>
          <a:prstGeom prst="rect">
            <a:avLst/>
          </a:prstGeom>
          <a:noFill/>
        </p:spPr>
        <p:txBody>
          <a:bodyPr wrap="square" rtlCol="0">
            <a:noAutofit/>
          </a:bodyPr>
          <a:lstStyle/>
          <a:p>
            <a:r>
              <a:rPr lang="en-US"/>
              <a:t>Tata Motors Ltd, one of the prides of the Indian automotive industry, has completed 75 years of leadership and resilience. After seven and a half decades, the company is today in a stronger position than ever, with both its divisions – the historic commercial vehicle one and the more recent passenger vehicle division – going strong and steady despite solid competition and an immensely changing and challenging market climate across both segments.</a:t>
            </a:r>
          </a:p>
          <a:p>
            <a:endParaRPr lang="en-US"/>
          </a:p>
          <a:p>
            <a:r>
              <a:rPr lang="en-US"/>
              <a:t>Tata Motors Group is one of the leading global automobile manufacturers with a diversified portfolio of commercial, passenger, and luxury vehicles. Part of the multi-national conglomerate, the Tata Group, the company has operations in India, the UK, South Korea, South Africa, China, Brazil, Austria and Slovakia through a strong global network of subsidiaries, associate companies and Joint Ventures (JVs), including Jaguar Land Rover in the UK and Tata Daewoo in South Korea.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304800" y="-171450"/>
            <a:ext cx="9753600" cy="548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2" name="Picture 1" descr="83"/>
          <p:cNvPicPr>
            <a:picLocks noChangeAspect="1"/>
          </p:cNvPicPr>
          <p:nvPr/>
        </p:nvPicPr>
        <p:blipFill>
          <a:blip r:embed="rId3"/>
          <a:stretch>
            <a:fillRect/>
          </a:stretch>
        </p:blipFill>
        <p:spPr>
          <a:xfrm>
            <a:off x="0" y="0"/>
            <a:ext cx="9144000" cy="5143500"/>
          </a:xfrm>
          <a:prstGeom prst="rect">
            <a:avLst/>
          </a:prstGeom>
        </p:spPr>
      </p:pic>
      <p:sp>
        <p:nvSpPr>
          <p:cNvPr id="67" name="Google Shape;67;p15"/>
          <p:cNvSpPr txBox="1"/>
          <p:nvPr/>
        </p:nvSpPr>
        <p:spPr>
          <a:xfrm>
            <a:off x="707260" y="187663"/>
            <a:ext cx="7610100" cy="85344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a:solidFill>
                  <a:srgbClr val="434343"/>
                </a:solidFill>
              </a:rPr>
              <a:t>Part 1: Brand study, Competitor Analysis &amp; Buyer’s/Audience’s Persona</a:t>
            </a:r>
            <a:endParaRPr sz="1900"/>
          </a:p>
        </p:txBody>
      </p:sp>
      <p:sp>
        <p:nvSpPr>
          <p:cNvPr id="68" name="Google Shape;68;p15"/>
          <p:cNvSpPr txBox="1"/>
          <p:nvPr/>
        </p:nvSpPr>
        <p:spPr>
          <a:xfrm>
            <a:off x="881885" y="922558"/>
            <a:ext cx="7380000" cy="4582795"/>
          </a:xfrm>
          <a:prstGeom prst="rect">
            <a:avLst/>
          </a:prstGeom>
          <a:noFill/>
          <a:ln>
            <a:noFill/>
          </a:ln>
        </p:spPr>
        <p:txBody>
          <a:bodyPr spcFirstLastPara="1" wrap="square" lIns="91425" tIns="91425" rIns="91425" bIns="91425" anchor="t" anchorCtr="0">
            <a:spAutoFit/>
          </a:bodyPr>
          <a:lstStyle/>
          <a:p>
            <a:pPr marL="139700" lvl="0" indent="0" algn="l" rtl="0">
              <a:spcBef>
                <a:spcPts val="0"/>
              </a:spcBef>
              <a:spcAft>
                <a:spcPts val="0"/>
              </a:spcAft>
              <a:buSzPts val="1400"/>
              <a:buNone/>
            </a:pPr>
            <a:r>
              <a:rPr lang="en-US" altLang="en-GB" b="1"/>
              <a:t>Company/Topic for Project : Tata Motors</a:t>
            </a:r>
            <a:endParaRPr lang="en-GB" b="1"/>
          </a:p>
          <a:p>
            <a:pPr marL="457200" lvl="0" indent="-317500" algn="l" rtl="0">
              <a:spcBef>
                <a:spcPts val="0"/>
              </a:spcBef>
              <a:spcAft>
                <a:spcPts val="0"/>
              </a:spcAft>
              <a:buSzPts val="1400"/>
              <a:buChar char="●"/>
            </a:pPr>
            <a:r>
              <a:rPr lang="en-GB" b="1"/>
              <a:t>Research Brand Identity: </a:t>
            </a:r>
            <a:r>
              <a:rPr lang="en-GB" sz="1200"/>
              <a:t>Study the brand's mission, values, vision, and unique selling propositions (USPs).</a:t>
            </a:r>
          </a:p>
          <a:p>
            <a:pPr marL="139700" lvl="0" indent="0" algn="l" rtl="0">
              <a:spcBef>
                <a:spcPts val="0"/>
              </a:spcBef>
              <a:spcAft>
                <a:spcPts val="0"/>
              </a:spcAft>
              <a:buSzPts val="1400"/>
              <a:buNone/>
            </a:pPr>
            <a:r>
              <a:rPr lang="en-US" altLang="en-GB" b="1">
                <a:sym typeface="+mn-ea"/>
              </a:rPr>
              <a:t>Brand colour :</a:t>
            </a:r>
          </a:p>
          <a:p>
            <a:pPr marL="139700" lvl="0" indent="0" algn="l" rtl="0">
              <a:spcBef>
                <a:spcPts val="0"/>
              </a:spcBef>
              <a:spcAft>
                <a:spcPts val="0"/>
              </a:spcAft>
              <a:buSzPts val="1400"/>
              <a:buNone/>
            </a:pPr>
            <a:r>
              <a:rPr lang="en-US" altLang="en-GB" b="1">
                <a:sym typeface="+mn-ea"/>
              </a:rPr>
              <a:t>                        </a:t>
            </a:r>
            <a:r>
              <a:rPr lang="en-US" altLang="en-GB" sz="1200">
                <a:sym typeface="+mn-ea"/>
              </a:rPr>
              <a:t>Blue, White</a:t>
            </a:r>
          </a:p>
          <a:p>
            <a:pPr marL="139700" lvl="0" indent="0" algn="l" rtl="0">
              <a:spcBef>
                <a:spcPts val="0"/>
              </a:spcBef>
              <a:spcAft>
                <a:spcPts val="0"/>
              </a:spcAft>
              <a:buSzPts val="1400"/>
              <a:buNone/>
            </a:pPr>
            <a:r>
              <a:rPr lang="en-US" altLang="en-GB" b="1"/>
              <a:t>Logo :</a:t>
            </a:r>
          </a:p>
          <a:p>
            <a:pPr marL="139700" lvl="0" indent="0" algn="l" rtl="0">
              <a:spcBef>
                <a:spcPts val="0"/>
              </a:spcBef>
              <a:spcAft>
                <a:spcPts val="0"/>
              </a:spcAft>
              <a:buSzPts val="1400"/>
              <a:buNone/>
            </a:pPr>
            <a:r>
              <a:rPr lang="en-US" altLang="en-GB" b="1"/>
              <a:t>          </a:t>
            </a:r>
          </a:p>
          <a:p>
            <a:pPr marL="139700" lvl="0" indent="0" algn="l" rtl="0">
              <a:spcBef>
                <a:spcPts val="0"/>
              </a:spcBef>
              <a:spcAft>
                <a:spcPts val="0"/>
              </a:spcAft>
              <a:buSzPts val="1400"/>
              <a:buNone/>
            </a:pPr>
            <a:endParaRPr lang="en-US" altLang="en-GB" b="1"/>
          </a:p>
          <a:p>
            <a:pPr marL="139700" lvl="0" indent="0" algn="l" rtl="0">
              <a:spcBef>
                <a:spcPts val="0"/>
              </a:spcBef>
              <a:spcAft>
                <a:spcPts val="0"/>
              </a:spcAft>
              <a:buSzPts val="1400"/>
              <a:buNone/>
            </a:pPr>
            <a:endParaRPr lang="en-US" altLang="en-GB" b="1"/>
          </a:p>
          <a:p>
            <a:pPr marL="139700" lvl="0" indent="0" algn="l" rtl="0">
              <a:spcBef>
                <a:spcPts val="0"/>
              </a:spcBef>
              <a:spcAft>
                <a:spcPts val="0"/>
              </a:spcAft>
              <a:buSzPts val="1400"/>
              <a:buNone/>
            </a:pPr>
            <a:r>
              <a:rPr lang="en-GB" b="1"/>
              <a:t>Mission/Values:</a:t>
            </a:r>
            <a:r>
              <a:rPr lang="en-US" altLang="en-GB" b="1"/>
              <a:t> </a:t>
            </a:r>
            <a:r>
              <a:rPr lang="en-US" altLang="en-GB" sz="1200"/>
              <a:t>We innovate mobility solutions with passion to enhance the quality of life. We innovate mobility solutions with passion to enhance the quality of life. </a:t>
            </a:r>
          </a:p>
          <a:p>
            <a:pPr marL="0" lvl="0" indent="0" algn="l" rtl="0">
              <a:spcBef>
                <a:spcPts val="0"/>
              </a:spcBef>
              <a:spcAft>
                <a:spcPts val="0"/>
              </a:spcAft>
              <a:buNone/>
            </a:pPr>
            <a:r>
              <a:rPr lang="en-US" altLang="en-GB" sz="1200"/>
              <a:t>                                   - Integrity </a:t>
            </a:r>
          </a:p>
          <a:p>
            <a:pPr marL="0" lvl="0" indent="0" algn="l" rtl="0">
              <a:spcBef>
                <a:spcPts val="0"/>
              </a:spcBef>
              <a:spcAft>
                <a:spcPts val="0"/>
              </a:spcAft>
              <a:buNone/>
            </a:pPr>
            <a:r>
              <a:rPr lang="en-US" altLang="en-GB" sz="1200"/>
              <a:t>                                   - Teamwork </a:t>
            </a:r>
          </a:p>
          <a:p>
            <a:pPr marL="0" lvl="0" indent="0" algn="l" rtl="0">
              <a:spcBef>
                <a:spcPts val="0"/>
              </a:spcBef>
              <a:spcAft>
                <a:spcPts val="0"/>
              </a:spcAft>
              <a:buNone/>
            </a:pPr>
            <a:r>
              <a:rPr lang="en-US" altLang="en-GB" sz="1200"/>
              <a:t>                                   - Accountability </a:t>
            </a:r>
          </a:p>
          <a:p>
            <a:pPr marL="0" lvl="0" indent="0" algn="l" rtl="0">
              <a:spcBef>
                <a:spcPts val="0"/>
              </a:spcBef>
              <a:spcAft>
                <a:spcPts val="0"/>
              </a:spcAft>
              <a:buNone/>
            </a:pPr>
            <a:r>
              <a:rPr lang="en-US" altLang="en-GB" sz="1200"/>
              <a:t>                                   - Customer focus</a:t>
            </a:r>
          </a:p>
          <a:p>
            <a:pPr marL="0" lvl="0" indent="0" algn="l" rtl="0">
              <a:spcBef>
                <a:spcPts val="0"/>
              </a:spcBef>
              <a:spcAft>
                <a:spcPts val="0"/>
              </a:spcAft>
              <a:buNone/>
            </a:pPr>
            <a:r>
              <a:rPr lang="en-US" altLang="en-GB" b="1"/>
              <a:t>   </a:t>
            </a:r>
            <a:r>
              <a:rPr lang="en-GB" b="1"/>
              <a:t>USP</a:t>
            </a:r>
            <a:r>
              <a:rPr lang="en-US" altLang="en-GB" b="1"/>
              <a:t> </a:t>
            </a:r>
            <a:r>
              <a:rPr lang="en-GB" b="1"/>
              <a:t>:</a:t>
            </a:r>
            <a:r>
              <a:rPr lang="en-US" altLang="en-GB" b="1"/>
              <a:t> </a:t>
            </a:r>
            <a:r>
              <a:rPr lang="en-US" altLang="en-GB" sz="1200"/>
              <a:t>Tata Group is one of top Indian Companies and the USP of Tata Motors is that they are fuel efficient and easy to drive. An environmentally conscious customer might buy a Tata vehicle because oil is a nonrenewable resource and an economical person might buy it because of fluctuating prices of oil.</a:t>
            </a:r>
          </a:p>
          <a:p>
            <a:pPr marL="0" lvl="0" indent="0" algn="l" rtl="0">
              <a:spcBef>
                <a:spcPts val="0"/>
              </a:spcBef>
              <a:spcAft>
                <a:spcPts val="0"/>
              </a:spcAft>
              <a:buNone/>
            </a:pPr>
            <a:endParaRPr lang="en-US" altLang="en-GB" sz="1200"/>
          </a:p>
          <a:p>
            <a:pPr marL="0" lvl="0" indent="0" algn="l" rtl="0">
              <a:spcBef>
                <a:spcPts val="0"/>
              </a:spcBef>
              <a:spcAft>
                <a:spcPts val="0"/>
              </a:spcAft>
              <a:buNone/>
            </a:pPr>
            <a:r>
              <a:rPr lang="en-US" altLang="en-GB" b="1"/>
              <a:t>  Tagline : </a:t>
            </a:r>
            <a:r>
              <a:rPr lang="en-US" altLang="en-GB" sz="1200"/>
              <a:t>Connecting aspirations.</a:t>
            </a:r>
          </a:p>
          <a:p>
            <a:pPr marL="0" lvl="0" indent="0" algn="l" rtl="0">
              <a:spcBef>
                <a:spcPts val="0"/>
              </a:spcBef>
              <a:spcAft>
                <a:spcPts val="0"/>
              </a:spcAft>
              <a:buNone/>
            </a:pPr>
            <a:endParaRPr sz="1200"/>
          </a:p>
          <a:p>
            <a:pPr marL="0" lvl="0" indent="0" algn="l" rtl="0">
              <a:spcBef>
                <a:spcPts val="0"/>
              </a:spcBef>
              <a:spcAft>
                <a:spcPts val="0"/>
              </a:spcAft>
              <a:buNone/>
            </a:pPr>
            <a:endParaRPr sz="1200"/>
          </a:p>
        </p:txBody>
      </p:sp>
      <p:pic>
        <p:nvPicPr>
          <p:cNvPr id="100" name="Picture 99"/>
          <p:cNvPicPr/>
          <p:nvPr/>
        </p:nvPicPr>
        <p:blipFill>
          <a:blip r:embed="rId4"/>
          <a:stretch>
            <a:fillRect/>
          </a:stretch>
        </p:blipFill>
        <p:spPr>
          <a:xfrm>
            <a:off x="1725930" y="2200910"/>
            <a:ext cx="902335" cy="657225"/>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 name="Picture 2" descr="7"/>
          <p:cNvPicPr>
            <a:picLocks noChangeAspect="1"/>
          </p:cNvPicPr>
          <p:nvPr/>
        </p:nvPicPr>
        <p:blipFill>
          <a:blip r:embed="rId3"/>
          <a:stretch>
            <a:fillRect/>
          </a:stretch>
        </p:blipFill>
        <p:spPr>
          <a:xfrm>
            <a:off x="0" y="0"/>
            <a:ext cx="9144635" cy="5143500"/>
          </a:xfrm>
          <a:prstGeom prst="rect">
            <a:avLst/>
          </a:prstGeom>
        </p:spPr>
      </p:pic>
      <p:sp>
        <p:nvSpPr>
          <p:cNvPr id="73" name="Google Shape;73;p16"/>
          <p:cNvSpPr txBox="1"/>
          <p:nvPr/>
        </p:nvSpPr>
        <p:spPr>
          <a:xfrm>
            <a:off x="696465" y="211158"/>
            <a:ext cx="7610100" cy="853440"/>
          </a:xfrm>
          <a:prstGeom prst="rect">
            <a:avLst/>
          </a:prstGeom>
          <a:noFill/>
          <a:ln>
            <a:noFill/>
          </a:ln>
        </p:spPr>
        <p:txBody>
          <a:bodyPr spcFirstLastPara="1" wrap="square" lIns="91425" tIns="91425" rIns="91425" bIns="91425" anchor="t" anchorCtr="0">
            <a:spAutoFit/>
          </a:bodyPr>
          <a:lstStyle/>
          <a:p>
            <a:pPr marL="0" indent="0" algn="ctr">
              <a:lnSpc>
                <a:spcPct val="115000"/>
              </a:lnSpc>
              <a:buNone/>
            </a:pPr>
            <a:r>
              <a:rPr lang="en-GB" sz="1900" b="1">
                <a:solidFill>
                  <a:srgbClr val="434343"/>
                </a:solidFill>
              </a:rPr>
              <a:t>Part 1: Brand study, Competitor Analysis &amp; Buyer’s/Audience’s Persona</a:t>
            </a:r>
            <a:endParaRPr sz="1900"/>
          </a:p>
        </p:txBody>
      </p:sp>
      <p:sp>
        <p:nvSpPr>
          <p:cNvPr id="74" name="Google Shape;74;p16"/>
          <p:cNvSpPr txBox="1"/>
          <p:nvPr/>
        </p:nvSpPr>
        <p:spPr>
          <a:xfrm>
            <a:off x="696785" y="981280"/>
            <a:ext cx="7610100" cy="3843655"/>
          </a:xfrm>
          <a:prstGeom prst="rect">
            <a:avLst/>
          </a:prstGeom>
          <a:noFill/>
          <a:ln>
            <a:noFill/>
          </a:ln>
        </p:spPr>
        <p:txBody>
          <a:bodyPr spcFirstLastPara="1" wrap="square" lIns="91425" tIns="91425" rIns="91425" bIns="91425" anchor="t" anchorCtr="0">
            <a:spAutoFit/>
          </a:bodyPr>
          <a:lstStyle/>
          <a:p>
            <a:pPr marL="0" indent="0">
              <a:buNone/>
            </a:pPr>
            <a:endParaRPr/>
          </a:p>
          <a:p>
            <a:pPr marL="457200" indent="-317500">
              <a:buSzPts val="1400"/>
              <a:buChar char="●"/>
            </a:pPr>
            <a:r>
              <a:rPr lang="en-GB" b="1"/>
              <a:t>Analyze Brand Messaging:</a:t>
            </a:r>
            <a:r>
              <a:rPr lang="en-GB"/>
              <a:t> </a:t>
            </a:r>
            <a:r>
              <a:rPr lang="en-IN" altLang="en-GB"/>
              <a:t> </a:t>
            </a:r>
            <a:r>
              <a:rPr lang="en-US" altLang="en-IN"/>
              <a:t>Leadership with Trust</a:t>
            </a:r>
            <a:endParaRPr sz="1200"/>
          </a:p>
          <a:p>
            <a:pPr marL="0" indent="0">
              <a:buNone/>
            </a:pPr>
            <a:endParaRPr b="1"/>
          </a:p>
          <a:p>
            <a:pPr marL="457200" indent="-317500">
              <a:buSzPts val="1400"/>
              <a:buChar char="●"/>
            </a:pPr>
            <a:r>
              <a:rPr lang="en-GB" b="1"/>
              <a:t>Examine the brand's tagline:</a:t>
            </a:r>
            <a:r>
              <a:rPr lang="en-IN" altLang="en-GB" b="1"/>
              <a:t> </a:t>
            </a:r>
            <a:r>
              <a:rPr sz="1200"/>
              <a:t> </a:t>
            </a:r>
            <a:r>
              <a:rPr lang="en-IN" sz="1200"/>
              <a:t>   </a:t>
            </a:r>
            <a:r>
              <a:rPr lang="en-US" altLang="en-IN" sz="1200"/>
              <a:t>Connecting Aspirations</a:t>
            </a:r>
            <a:r>
              <a:rPr lang="en-IN" sz="1200"/>
              <a:t>      </a:t>
            </a:r>
            <a:r>
              <a:rPr lang="en-IN" sz="1200" b="1"/>
              <a:t>  </a:t>
            </a:r>
            <a:endParaRPr sz="1200"/>
          </a:p>
          <a:p>
            <a:pPr marL="0" indent="0">
              <a:buNone/>
            </a:pPr>
            <a:endParaRPr b="1"/>
          </a:p>
          <a:p>
            <a:pPr marL="0" indent="0">
              <a:buNone/>
            </a:pPr>
            <a:endParaRPr b="1"/>
          </a:p>
          <a:p>
            <a:pPr marL="0" indent="0">
              <a:buNone/>
            </a:pPr>
            <a:endParaRPr b="1"/>
          </a:p>
          <a:p>
            <a:pPr marL="0" indent="0">
              <a:buNone/>
            </a:pPr>
            <a:endParaRPr b="1"/>
          </a:p>
          <a:p>
            <a:pPr marL="0" indent="0">
              <a:buNone/>
            </a:pPr>
            <a:r>
              <a:rPr lang="en-US" b="1"/>
              <a:t>                                                                              </a:t>
            </a:r>
          </a:p>
          <a:p>
            <a:pPr marL="0" indent="0">
              <a:buNone/>
            </a:pPr>
            <a:endParaRPr lang="en-US" b="1"/>
          </a:p>
          <a:p>
            <a:pPr marL="0" indent="0">
              <a:buNone/>
            </a:pPr>
            <a:endParaRPr lang="en-US" b="1"/>
          </a:p>
          <a:p>
            <a:pPr marL="0" indent="0">
              <a:buNone/>
            </a:pPr>
            <a:endParaRPr lang="en-US" b="1"/>
          </a:p>
          <a:p>
            <a:pPr marL="0" indent="0">
              <a:buNone/>
            </a:pPr>
            <a:endParaRPr lang="en-US" b="1"/>
          </a:p>
          <a:p>
            <a:pPr marL="0" indent="0">
              <a:buNone/>
            </a:pPr>
            <a:r>
              <a:rPr lang="en-US" b="1"/>
              <a:t>     </a:t>
            </a:r>
            <a:r>
              <a:rPr lang="en-US"/>
              <a:t>     It is a symbolic tagline that is representative of the past,present and future</a:t>
            </a:r>
            <a:endParaRPr b="1"/>
          </a:p>
          <a:p>
            <a:pPr marL="0" indent="0">
              <a:buNone/>
            </a:pPr>
            <a:endParaRPr b="1"/>
          </a:p>
          <a:p>
            <a:pPr marL="0" indent="0">
              <a:buNone/>
            </a:pPr>
            <a:endParaRPr b="1"/>
          </a:p>
          <a:p>
            <a:pPr marL="0" indent="0">
              <a:buNone/>
            </a:pPr>
            <a:endParaRPr b="1"/>
          </a:p>
        </p:txBody>
      </p:sp>
      <p:pic>
        <p:nvPicPr>
          <p:cNvPr id="2" name="Picture 1"/>
          <p:cNvPicPr>
            <a:picLocks noChangeAspect="1"/>
          </p:cNvPicPr>
          <p:nvPr/>
        </p:nvPicPr>
        <p:blipFill>
          <a:blip r:embed="rId4"/>
          <a:stretch>
            <a:fillRect/>
          </a:stretch>
        </p:blipFill>
        <p:spPr>
          <a:xfrm>
            <a:off x="1278890" y="2332990"/>
            <a:ext cx="3345180" cy="1371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checkerboard(across)">
                                      <p:cBhvr>
                                        <p:cTn id="7"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4"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m"/>
          <p:cNvPicPr>
            <a:picLocks noChangeAspect="1"/>
          </p:cNvPicPr>
          <p:nvPr/>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311700" y="101070"/>
            <a:ext cx="8520600" cy="841800"/>
          </a:xfrm>
        </p:spPr>
        <p:txBody>
          <a:bodyPr/>
          <a:lstStyle/>
          <a:p>
            <a:r>
              <a:rPr lang="en-US" sz="2800">
                <a:solidFill>
                  <a:schemeClr val="bg1"/>
                </a:solidFill>
                <a:sym typeface="+mn-ea"/>
              </a:rPr>
              <a:t>COMPETITOR ANALYSIS</a:t>
            </a:r>
          </a:p>
        </p:txBody>
      </p:sp>
      <p:sp>
        <p:nvSpPr>
          <p:cNvPr id="6" name="Text Box 5"/>
          <p:cNvSpPr txBox="1"/>
          <p:nvPr/>
        </p:nvSpPr>
        <p:spPr>
          <a:xfrm>
            <a:off x="361950" y="989330"/>
            <a:ext cx="8782685" cy="546100"/>
          </a:xfrm>
          <a:prstGeom prst="rect">
            <a:avLst/>
          </a:prstGeom>
          <a:noFill/>
        </p:spPr>
        <p:txBody>
          <a:bodyPr wrap="square" rtlCol="0">
            <a:noAutofit/>
          </a:bodyPr>
          <a:lstStyle/>
          <a:p>
            <a:pPr marL="0" lvl="0" indent="0" algn="l" rtl="0">
              <a:spcBef>
                <a:spcPts val="0"/>
              </a:spcBef>
              <a:spcAft>
                <a:spcPts val="0"/>
              </a:spcAft>
              <a:buNone/>
            </a:pPr>
            <a:r>
              <a:rPr lang="en-IN" altLang="en-US" sz="1800" b="1">
                <a:solidFill>
                  <a:schemeClr val="bg1"/>
                </a:solidFill>
              </a:rPr>
              <a:t>Competitor 1</a:t>
            </a:r>
            <a:r>
              <a:rPr lang="en-IN" altLang="en-US" sz="1600">
                <a:solidFill>
                  <a:srgbClr val="FF0000"/>
                </a:solidFill>
              </a:rPr>
              <a:t>                                                                                </a:t>
            </a:r>
            <a:r>
              <a:rPr lang="en-IN" altLang="en-US" sz="1600">
                <a:solidFill>
                  <a:schemeClr val="bg1"/>
                </a:solidFill>
              </a:rPr>
              <a:t>MARUTHI SUZUKI</a:t>
            </a:r>
          </a:p>
        </p:txBody>
      </p:sp>
      <p:sp>
        <p:nvSpPr>
          <p:cNvPr id="7" name="Text Box 6"/>
          <p:cNvSpPr txBox="1"/>
          <p:nvPr/>
        </p:nvSpPr>
        <p:spPr>
          <a:xfrm>
            <a:off x="554990" y="2332355"/>
            <a:ext cx="8071485" cy="1754505"/>
          </a:xfrm>
          <a:prstGeom prst="rect">
            <a:avLst/>
          </a:prstGeom>
          <a:noFill/>
        </p:spPr>
        <p:txBody>
          <a:bodyPr wrap="square" rtlCol="0">
            <a:noAutofit/>
          </a:bodyPr>
          <a:lstStyle/>
          <a:p>
            <a:pPr marL="0" lvl="0" indent="0" algn="l" rtl="0">
              <a:spcBef>
                <a:spcPts val="0"/>
              </a:spcBef>
              <a:spcAft>
                <a:spcPts val="0"/>
              </a:spcAft>
              <a:buNone/>
            </a:pPr>
            <a:r>
              <a:rPr lang="en-US" altLang="en-GB" b="1">
                <a:sym typeface="+mn-ea"/>
              </a:rPr>
              <a:t> </a:t>
            </a:r>
          </a:p>
          <a:p>
            <a:pPr marL="0" lvl="0" indent="0" algn="l" rtl="0">
              <a:spcBef>
                <a:spcPts val="0"/>
              </a:spcBef>
              <a:spcAft>
                <a:spcPts val="0"/>
              </a:spcAft>
              <a:buNone/>
            </a:pPr>
            <a:endParaRPr lang="en-IN" altLang="en-US" sz="1600">
              <a:solidFill>
                <a:schemeClr val="bg1"/>
              </a:solidFill>
            </a:endParaRPr>
          </a:p>
          <a:p>
            <a:pPr marL="0" lvl="0" indent="0" algn="l" rtl="0">
              <a:spcBef>
                <a:spcPts val="0"/>
              </a:spcBef>
              <a:spcAft>
                <a:spcPts val="0"/>
              </a:spcAft>
              <a:buNone/>
            </a:pPr>
            <a:r>
              <a:rPr lang="en-IN" altLang="en-US" sz="1600">
                <a:solidFill>
                  <a:schemeClr val="bg1"/>
                </a:solidFill>
              </a:rPr>
              <a:t>   </a:t>
            </a:r>
            <a:r>
              <a:rPr lang="en-IN" altLang="en-US" sz="1600" b="1">
                <a:solidFill>
                  <a:schemeClr val="bg1"/>
                </a:solidFill>
              </a:rPr>
              <a:t>Known for the making vehicles that are priced to suit the needs of every  Indian Maruthi suzuki cars go beyond just being affordable.</a:t>
            </a:r>
          </a:p>
          <a:p>
            <a:endParaRPr lang="en-IN" altLang="en-US" sz="1800" b="1">
              <a:solidFill>
                <a:schemeClr val="bg1"/>
              </a:solidFill>
            </a:endParaRPr>
          </a:p>
          <a:p>
            <a:r>
              <a:rPr lang="en-IN" altLang="en-US" sz="1600">
                <a:solidFill>
                  <a:schemeClr val="bg1"/>
                </a:solidFill>
              </a:rPr>
              <a:t>                                         https://www.marutisuzuki.com/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1"/>
          <p:cNvPicPr>
            <a:picLocks noChangeAspect="1"/>
          </p:cNvPicPr>
          <p:nvPr/>
        </p:nvPicPr>
        <p:blipFill>
          <a:blip r:embed="rId2"/>
          <a:stretch>
            <a:fillRect/>
          </a:stretch>
        </p:blipFill>
        <p:spPr>
          <a:xfrm>
            <a:off x="635" y="0"/>
            <a:ext cx="9143365" cy="5143500"/>
          </a:xfrm>
          <a:prstGeom prst="rect">
            <a:avLst/>
          </a:prstGeom>
        </p:spPr>
      </p:pic>
      <p:sp>
        <p:nvSpPr>
          <p:cNvPr id="2" name="Title 1"/>
          <p:cNvSpPr>
            <a:spLocks noGrp="1"/>
          </p:cNvSpPr>
          <p:nvPr>
            <p:ph type="title"/>
          </p:nvPr>
        </p:nvSpPr>
        <p:spPr>
          <a:xfrm>
            <a:off x="0" y="398145"/>
            <a:ext cx="3063240" cy="541655"/>
          </a:xfrm>
        </p:spPr>
        <p:txBody>
          <a:bodyPr>
            <a:normAutofit fontScale="90000"/>
          </a:bodyPr>
          <a:lstStyle/>
          <a:p>
            <a:br>
              <a:rPr lang="en-GB" sz="1780" b="1">
                <a:solidFill>
                  <a:schemeClr val="bg1"/>
                </a:solidFill>
                <a:sym typeface="+mn-ea"/>
              </a:rPr>
            </a:br>
            <a:r>
              <a:rPr lang="en-GB" sz="2000" b="1">
                <a:solidFill>
                  <a:schemeClr val="bg1"/>
                </a:solidFill>
                <a:sym typeface="+mn-ea"/>
              </a:rPr>
              <a:t>Competitor 2:</a:t>
            </a:r>
            <a:r>
              <a:rPr lang="en-US" altLang="en-GB" sz="1780" b="1">
                <a:solidFill>
                  <a:schemeClr val="bg1"/>
                </a:solidFill>
                <a:sym typeface="+mn-ea"/>
              </a:rPr>
              <a:t> </a:t>
            </a:r>
          </a:p>
        </p:txBody>
      </p:sp>
      <p:sp>
        <p:nvSpPr>
          <p:cNvPr id="5" name="Text Box 4"/>
          <p:cNvSpPr txBox="1"/>
          <p:nvPr/>
        </p:nvSpPr>
        <p:spPr>
          <a:xfrm>
            <a:off x="123825" y="398780"/>
            <a:ext cx="8949055" cy="4468495"/>
          </a:xfrm>
          <a:prstGeom prst="rect">
            <a:avLst/>
          </a:prstGeom>
          <a:noFill/>
        </p:spPr>
        <p:txBody>
          <a:bodyPr wrap="square" rtlCol="0">
            <a:noAutofit/>
          </a:bodyPr>
          <a:lstStyle/>
          <a:p>
            <a:r>
              <a:rPr lang="en-US" altLang="en-GB" b="1">
                <a:sym typeface="+mn-ea"/>
              </a:rPr>
              <a:t> </a:t>
            </a:r>
          </a:p>
          <a:p>
            <a:r>
              <a:rPr lang="en-IN" altLang="en-US" b="1">
                <a:sym typeface="+mn-ea"/>
              </a:rPr>
              <a:t>                                     </a:t>
            </a:r>
            <a:endParaRPr lang="en-US" altLang="en-GB" b="1">
              <a:sym typeface="+mn-ea"/>
            </a:endParaRPr>
          </a:p>
          <a:p>
            <a:endParaRPr lang="en-US" altLang="en-GB" b="1">
              <a:sym typeface="+mn-ea"/>
            </a:endParaRPr>
          </a:p>
          <a:p>
            <a:r>
              <a:rPr lang="en-IN" altLang="en-US" b="1">
                <a:sym typeface="+mn-ea"/>
              </a:rPr>
              <a:t>                                                                                                                                            </a:t>
            </a:r>
            <a:r>
              <a:rPr lang="en-IN" altLang="en-US" sz="1800" b="1">
                <a:solidFill>
                  <a:schemeClr val="bg1"/>
                </a:solidFill>
                <a:sym typeface="+mn-ea"/>
              </a:rPr>
              <a:t>HYUNDAI</a:t>
            </a:r>
            <a:endParaRPr lang="en-US" altLang="en-GB" b="1">
              <a:sym typeface="+mn-ea"/>
            </a:endParaRPr>
          </a:p>
          <a:p>
            <a:endParaRPr lang="en-US" altLang="en-GB" b="1">
              <a:sym typeface="+mn-ea"/>
            </a:endParaRPr>
          </a:p>
          <a:p>
            <a:endParaRPr lang="en-US" altLang="en-GB" b="1">
              <a:sym typeface="+mn-ea"/>
            </a:endParaRPr>
          </a:p>
          <a:p>
            <a:endParaRPr lang="en-US" altLang="en-GB" b="1">
              <a:sym typeface="+mn-ea"/>
            </a:endParaRPr>
          </a:p>
          <a:p>
            <a:endParaRPr lang="en-US" altLang="en-GB" b="1">
              <a:sym typeface="+mn-ea"/>
            </a:endParaRPr>
          </a:p>
          <a:p>
            <a:endParaRPr lang="en-US" altLang="en-GB" b="1">
              <a:sym typeface="+mn-ea"/>
            </a:endParaRPr>
          </a:p>
          <a:p>
            <a:endParaRPr lang="en-US" altLang="en-GB" b="1">
              <a:sym typeface="+mn-ea"/>
            </a:endParaRPr>
          </a:p>
          <a:p>
            <a:endParaRPr lang="en-US" altLang="en-GB" b="1">
              <a:sym typeface="+mn-ea"/>
            </a:endParaRPr>
          </a:p>
          <a:p>
            <a:r>
              <a:rPr lang="en-IN" altLang="en-US" b="1">
                <a:sym typeface="+mn-ea"/>
              </a:rPr>
              <a:t>           </a:t>
            </a:r>
          </a:p>
          <a:p>
            <a:r>
              <a:rPr lang="en-IN" altLang="en-US" b="1">
                <a:sym typeface="+mn-ea"/>
              </a:rPr>
              <a:t>          </a:t>
            </a:r>
            <a:r>
              <a:rPr lang="en-IN" altLang="en-US" sz="1600" b="1">
                <a:solidFill>
                  <a:schemeClr val="bg1"/>
                </a:solidFill>
                <a:sym typeface="+mn-ea"/>
              </a:rPr>
              <a:t>The strengths of Hyundai looks at the key internal factors of its business which gives </a:t>
            </a:r>
          </a:p>
          <a:p>
            <a:r>
              <a:rPr lang="en-IN" altLang="en-US" sz="1600" b="1">
                <a:solidFill>
                  <a:schemeClr val="bg1"/>
                </a:solidFill>
                <a:sym typeface="+mn-ea"/>
              </a:rPr>
              <a:t>it competitive advantage in the market and strengthens its position.</a:t>
            </a:r>
          </a:p>
          <a:p>
            <a:endParaRPr lang="en-IN" altLang="en-US" sz="1600" b="1">
              <a:solidFill>
                <a:schemeClr val="bg1"/>
              </a:solidFill>
              <a:sym typeface="+mn-ea"/>
            </a:endParaRPr>
          </a:p>
          <a:p>
            <a:r>
              <a:rPr lang="en-IN" altLang="en-US" sz="1600" b="1">
                <a:solidFill>
                  <a:schemeClr val="bg1"/>
                </a:solidFill>
                <a:sym typeface="+mn-ea"/>
              </a:rPr>
              <a:t>                                                      </a:t>
            </a:r>
            <a:r>
              <a:rPr lang="en-US" altLang="en-GB" sz="1600" b="1">
                <a:solidFill>
                  <a:schemeClr val="bg1"/>
                </a:solidFill>
                <a:sym typeface="+mn-ea"/>
              </a:rPr>
              <a:t>https://www.hyundai.com/</a:t>
            </a:r>
          </a:p>
          <a:p>
            <a:r>
              <a:rPr lang="en-IN" altLang="en-US" sz="1600" b="1">
                <a:solidFill>
                  <a:schemeClr val="bg1"/>
                </a:solidFill>
                <a:sym typeface="+mn-ea"/>
              </a:rPr>
              <a:t> </a:t>
            </a:r>
            <a:endParaRPr lang="en-US" altLang="en-GB" b="1">
              <a:sym typeface="+mn-ea"/>
            </a:endParaRPr>
          </a:p>
          <a:p>
            <a:endParaRPr lang="en-US" altLang="en-GB" b="1">
              <a:sym typeface="+mn-ea"/>
            </a:endParaRPr>
          </a:p>
          <a:p>
            <a:endParaRPr lang="en-US" altLang="en-GB" b="1">
              <a:sym typeface="+mn-ea"/>
            </a:endParaRPr>
          </a:p>
          <a:p>
            <a:r>
              <a:rPr lang="en-US" altLang="en-GB" b="1">
                <a:sym typeface="+mn-ea"/>
              </a:rPr>
              <a:t> </a:t>
            </a:r>
            <a:r>
              <a:rPr lang="en-IN" altLang="en-US" b="1">
                <a:sym typeface="+mn-ea"/>
              </a:rPr>
              <a:t>     </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1"/>
          <p:cNvPicPr>
            <a:picLocks noChangeAspect="1"/>
          </p:cNvPicPr>
          <p:nvPr/>
        </p:nvPicPr>
        <p:blipFill>
          <a:blip r:embed="rId2"/>
          <a:stretch>
            <a:fillRect/>
          </a:stretch>
        </p:blipFill>
        <p:spPr>
          <a:xfrm>
            <a:off x="0" y="-635"/>
            <a:ext cx="9144000" cy="5144770"/>
          </a:xfrm>
          <a:prstGeom prst="rect">
            <a:avLst/>
          </a:prstGeom>
        </p:spPr>
      </p:pic>
      <p:sp>
        <p:nvSpPr>
          <p:cNvPr id="2" name="Title 1"/>
          <p:cNvSpPr>
            <a:spLocks noGrp="1"/>
          </p:cNvSpPr>
          <p:nvPr>
            <p:ph type="title"/>
          </p:nvPr>
        </p:nvSpPr>
        <p:spPr>
          <a:xfrm>
            <a:off x="187960" y="368300"/>
            <a:ext cx="8613140" cy="842010"/>
          </a:xfrm>
        </p:spPr>
        <p:txBody>
          <a:bodyPr>
            <a:normAutofit/>
          </a:bodyPr>
          <a:lstStyle/>
          <a:p>
            <a:r>
              <a:rPr lang="en-GB" sz="1780" b="1">
                <a:solidFill>
                  <a:schemeClr val="bg1"/>
                </a:solidFill>
                <a:sym typeface="+mn-ea"/>
              </a:rPr>
              <a:t>Competitor 3:</a:t>
            </a:r>
            <a:r>
              <a:rPr lang="en-IN" altLang="en-GB" sz="1780" b="1">
                <a:solidFill>
                  <a:schemeClr val="bg1"/>
                </a:solidFill>
                <a:sym typeface="+mn-ea"/>
              </a:rPr>
              <a:t>                                                                                 MAHINDRA</a:t>
            </a:r>
            <a:r>
              <a:rPr lang="en-US" altLang="en-GB" sz="1780" b="1">
                <a:solidFill>
                  <a:schemeClr val="bg1"/>
                </a:solidFill>
                <a:sym typeface="+mn-ea"/>
              </a:rPr>
              <a:t> </a:t>
            </a:r>
          </a:p>
        </p:txBody>
      </p:sp>
      <p:sp>
        <p:nvSpPr>
          <p:cNvPr id="9" name="Text Box 8"/>
          <p:cNvSpPr txBox="1"/>
          <p:nvPr/>
        </p:nvSpPr>
        <p:spPr>
          <a:xfrm>
            <a:off x="408940" y="2887980"/>
            <a:ext cx="8542020" cy="1548130"/>
          </a:xfrm>
          <a:prstGeom prst="rect">
            <a:avLst/>
          </a:prstGeom>
          <a:noFill/>
        </p:spPr>
        <p:txBody>
          <a:bodyPr wrap="square" rtlCol="0">
            <a:noAutofit/>
          </a:bodyPr>
          <a:lstStyle/>
          <a:p>
            <a:r>
              <a:rPr lang="en-IN" altLang="en-US" b="1">
                <a:solidFill>
                  <a:schemeClr val="bg1"/>
                </a:solidFill>
                <a:sym typeface="+mn-ea"/>
              </a:rPr>
              <a:t>             </a:t>
            </a:r>
            <a:r>
              <a:rPr lang="en-IN" altLang="en-US" sz="1600" b="1">
                <a:solidFill>
                  <a:schemeClr val="bg1"/>
                </a:solidFill>
                <a:sym typeface="+mn-ea"/>
              </a:rPr>
              <a:t>Unique selling proposition lies in it being the largest car manufacture in india in</a:t>
            </a:r>
          </a:p>
          <a:p>
            <a:r>
              <a:rPr lang="en-IN" altLang="en-US" sz="1600" b="1">
                <a:solidFill>
                  <a:schemeClr val="bg1"/>
                </a:solidFill>
                <a:sym typeface="+mn-ea"/>
              </a:rPr>
              <a:t>  terms of production and a market leader for multi utility vehiles.</a:t>
            </a:r>
          </a:p>
          <a:p>
            <a:endParaRPr lang="en-IN" altLang="en-US" sz="1600" b="1">
              <a:solidFill>
                <a:schemeClr val="bg1"/>
              </a:solidFill>
              <a:sym typeface="+mn-ea"/>
            </a:endParaRPr>
          </a:p>
          <a:p>
            <a:r>
              <a:rPr lang="en-IN" altLang="en-US" sz="1600" b="1">
                <a:solidFill>
                  <a:schemeClr val="bg1"/>
                </a:solidFill>
                <a:sym typeface="+mn-ea"/>
              </a:rPr>
              <a:t>                                                    </a:t>
            </a:r>
            <a:r>
              <a:rPr lang="en-US" altLang="en-GB" sz="1600" b="1">
                <a:solidFill>
                  <a:schemeClr val="bg1"/>
                </a:solidFill>
                <a:sym typeface="+mn-ea"/>
              </a:rPr>
              <a:t>https://www.mahindra.com/</a:t>
            </a:r>
          </a:p>
          <a:p>
            <a:endParaRPr lang="en-US" altLang="en-GB" sz="1600" b="1">
              <a:solidFill>
                <a:schemeClr val="bg1"/>
              </a:solidFill>
              <a:sym typeface="+mn-ea"/>
            </a:endParaRPr>
          </a:p>
          <a:p>
            <a:endParaRPr lang="en-US" altLang="en-GB" sz="1600" b="1">
              <a:solidFill>
                <a:schemeClr val="bg1"/>
              </a:solidFill>
              <a:sym typeface="+mn-ea"/>
            </a:endParaRPr>
          </a:p>
          <a:p>
            <a:endParaRPr lang="en-US" altLang="en-GB" b="1">
              <a:solidFill>
                <a:schemeClr val="bg1"/>
              </a:solidFill>
              <a:sym typeface="+mn-ea"/>
            </a:endParaRPr>
          </a:p>
          <a:p>
            <a:endParaRPr lang="en-US" altLang="en-GB" b="1">
              <a:solidFill>
                <a:schemeClr val="bg1"/>
              </a:solidFill>
              <a:sym typeface="+mn-ea"/>
            </a:endParaRPr>
          </a:p>
          <a:p>
            <a:endParaRPr lang="en-US" altLang="en-GB" b="1">
              <a:solidFill>
                <a:schemeClr val="bg1"/>
              </a:solidFill>
              <a:sym typeface="+mn-ea"/>
            </a:endParaRPr>
          </a:p>
          <a:p>
            <a:endParaRPr lang="en-US" altLang="en-GB" b="1">
              <a:solidFill>
                <a:schemeClr val="bg1"/>
              </a:solidFill>
              <a:sym typeface="+mn-ea"/>
            </a:endParaRPr>
          </a:p>
          <a:p>
            <a:endParaRPr lang="en-US" altLang="en-GB" b="1">
              <a:solidFill>
                <a:schemeClr val="bg1"/>
              </a:solidFill>
              <a:sym typeface="+mn-ea"/>
            </a:endParaRPr>
          </a:p>
          <a:p>
            <a:endParaRPr lang="en-US" altLang="en-GB" b="1">
              <a:solidFill>
                <a:schemeClr val="bg1"/>
              </a:solidFill>
              <a:sym typeface="+mn-ea"/>
            </a:endParaRPr>
          </a:p>
          <a:p>
            <a:endParaRPr lang="en-US" altLang="en-GB" b="1">
              <a:solidFill>
                <a:schemeClr val="bg1"/>
              </a:solidFill>
              <a:sym typeface="+mn-ea"/>
            </a:endParaRPr>
          </a:p>
          <a:p>
            <a:endParaRPr lang="en-US" altLang="en-GB">
              <a:solidFill>
                <a:schemeClr val="bg1"/>
              </a:solidFill>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295" y="106150"/>
            <a:ext cx="8520600" cy="841800"/>
          </a:xfrm>
        </p:spPr>
        <p:txBody>
          <a:bodyPr>
            <a:normAutofit/>
          </a:bodyPr>
          <a:lstStyle/>
          <a:p>
            <a:r>
              <a:rPr lang="en-GB" sz="2110" b="1">
                <a:solidFill>
                  <a:srgbClr val="434343"/>
                </a:solidFill>
                <a:sym typeface="+mn-ea"/>
              </a:rPr>
              <a:t>Part 1: Brand study, Competitor Analysis &amp; Buyer’s/Audience’s Persona</a:t>
            </a:r>
            <a:endParaRPr lang="en-US" sz="2110"/>
          </a:p>
        </p:txBody>
      </p:sp>
      <p:sp>
        <p:nvSpPr>
          <p:cNvPr id="3" name="Text Box 2"/>
          <p:cNvSpPr txBox="1"/>
          <p:nvPr/>
        </p:nvSpPr>
        <p:spPr>
          <a:xfrm>
            <a:off x="933450" y="1097280"/>
            <a:ext cx="3048000" cy="521970"/>
          </a:xfrm>
          <a:prstGeom prst="rect">
            <a:avLst/>
          </a:prstGeom>
          <a:noFill/>
        </p:spPr>
        <p:txBody>
          <a:bodyPr wrap="square" rtlCol="0">
            <a:spAutoFit/>
          </a:bodyPr>
          <a:lstStyle/>
          <a:p>
            <a:r>
              <a:rPr lang="en-IN" altLang="en-US"/>
              <a:t> Buyer’s/ Audience’s persona: </a:t>
            </a:r>
          </a:p>
          <a:p>
            <a:pPr indent="0">
              <a:buNone/>
            </a:pPr>
            <a:r>
              <a:rPr lang="en-IN" altLang="en-US"/>
              <a:t>   </a:t>
            </a:r>
          </a:p>
        </p:txBody>
      </p:sp>
      <p:sp>
        <p:nvSpPr>
          <p:cNvPr id="4" name="Text Box 3"/>
          <p:cNvSpPr txBox="1"/>
          <p:nvPr/>
        </p:nvSpPr>
        <p:spPr>
          <a:xfrm>
            <a:off x="285750" y="1853565"/>
            <a:ext cx="8608060" cy="3207385"/>
          </a:xfrm>
          <a:prstGeom prst="rect">
            <a:avLst/>
          </a:prstGeom>
          <a:noFill/>
        </p:spPr>
        <p:txBody>
          <a:bodyPr wrap="square" rtlCol="0">
            <a:noAutofit/>
          </a:bodyPr>
          <a:lstStyle/>
          <a:p>
            <a:endParaRPr lang="en-US"/>
          </a:p>
        </p:txBody>
      </p:sp>
      <p:pic>
        <p:nvPicPr>
          <p:cNvPr id="5" name="Picture 4" descr="789"/>
          <p:cNvPicPr>
            <a:picLocks noChangeAspect="1"/>
          </p:cNvPicPr>
          <p:nvPr/>
        </p:nvPicPr>
        <p:blipFill>
          <a:blip r:embed="rId2"/>
          <a:stretch>
            <a:fillRect/>
          </a:stretch>
        </p:blipFill>
        <p:spPr>
          <a:xfrm>
            <a:off x="68580" y="1619250"/>
            <a:ext cx="9022080" cy="3329305"/>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1569</Words>
  <Application>Microsoft Office PowerPoint</Application>
  <PresentationFormat>On-screen Show (16:9)</PresentationFormat>
  <Paragraphs>220</Paragraphs>
  <Slides>25</Slides>
  <Notes>11</Notes>
  <HiddenSlides>0</HiddenSlides>
  <MMClips>1</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25</vt:i4>
      </vt:variant>
    </vt:vector>
  </HeadingPairs>
  <TitlesOfParts>
    <vt:vector size="27" baseType="lpstr">
      <vt:lpstr>Arial</vt:lpstr>
      <vt:lpstr>Simple Light</vt:lpstr>
      <vt:lpstr>Project By :-</vt:lpstr>
      <vt:lpstr>PowerPoint Presentation</vt:lpstr>
      <vt:lpstr>PowerPoint Presentation</vt:lpstr>
      <vt:lpstr>PowerPoint Presentation</vt:lpstr>
      <vt:lpstr>PowerPoint Presentation</vt:lpstr>
      <vt:lpstr>COMPETITOR ANALYSIS</vt:lpstr>
      <vt:lpstr> Competitor 2: </vt:lpstr>
      <vt:lpstr>Competitor 3:                                                                                 MAHINDRA </vt:lpstr>
      <vt:lpstr>Part 1: Brand study, Competitor Analysis &amp; Buyer’s/Audience’s Persona</vt:lpstr>
      <vt:lpstr>PowerPoint Presentation</vt:lpstr>
      <vt:lpstr> Tata cars are safe</vt:lpstr>
      <vt:lpstr>PowerPoint Presentation</vt:lpstr>
      <vt:lpstr>PowerPoint Presentation</vt:lpstr>
      <vt:lpstr>PowerPoint Presentation</vt:lpstr>
      <vt:lpstr>PowerPoint Presentation</vt:lpstr>
      <vt:lpstr> KEYWORDS RESEARCH</vt:lpstr>
      <vt:lpstr>PowerPoint Presentation</vt:lpstr>
      <vt:lpstr>Content Ideas </vt:lpstr>
      <vt:lpstr>PowerPoint Presentation</vt:lpstr>
      <vt:lpstr>Instagram Story</vt:lpstr>
      <vt:lpstr>PowerPoint Presentation</vt:lpstr>
      <vt:lpstr>PowerPoint Presentation</vt:lpstr>
      <vt:lpstr>Social Media Ad Campaigns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By :-</dc:title>
  <dc:creator/>
  <cp:lastModifiedBy>bhanuprakash1963363@gmail.com</cp:lastModifiedBy>
  <cp:revision>35</cp:revision>
  <dcterms:created xsi:type="dcterms:W3CDTF">2023-07-20T15:01:00Z</dcterms:created>
  <dcterms:modified xsi:type="dcterms:W3CDTF">2023-08-03T05:28:20Z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C55FE2F8B2D6414AB89EB79B9411AF54</vt:lpwstr>
  </property>
  <property fmtid="{D5CDD505-2E9C-101B-9397-08002B2CF9AE}" pid="3" name="KSOProductBuildVer">
    <vt:lpwstr>1033-12.2.0.13102</vt:lpwstr>
  </property>
</Properties>
</file>